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996" r:id="rId7"/>
  </p:sldMasterIdLst>
  <p:notesMasterIdLst>
    <p:notesMasterId r:id="rId9"/>
  </p:notesMasterIdLst>
  <p:handoutMasterIdLst>
    <p:handoutMasterId r:id="rId10"/>
  </p:handoutMasterIdLst>
  <p:sldIdLst>
    <p:sldId id="2147475783" r:id="rId8"/>
  </p:sldIdLst>
  <p:sldSz cx="12192000" cy="6858000"/>
  <p:notesSz cx="6738938" cy="9869488"/>
  <p:custDataLst>
    <p:tags r:id="rId11"/>
  </p:custDataLst>
  <p:defaultTextStyle>
    <a:defPPr>
      <a:defRPr lang="de-DE"/>
    </a:defPPr>
    <a:lvl1pPr marL="0" indent="0" algn="l" defTabSz="914400" rtl="0" eaLnBrk="1" latinLnBrk="0" hangingPunct="1">
      <a:lnSpc>
        <a:spcPct val="110000"/>
      </a:lnSpc>
      <a:spcBef>
        <a:spcPts val="600"/>
      </a:spcBef>
      <a:buFontTx/>
      <a:buNone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914400" rtl="0" eaLnBrk="1" latinLnBrk="0" hangingPunct="1">
      <a:lnSpc>
        <a:spcPct val="110000"/>
      </a:lnSpc>
      <a:spcBef>
        <a:spcPts val="600"/>
      </a:spcBef>
      <a:buFont typeface="Arial" panose="020B0604020202020204" pitchFamily="34" charset="0"/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75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pos="74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u, Hendrik (EPS1)" initials="BH(" lastIdx="10" clrIdx="0">
    <p:extLst>
      <p:ext uri="{19B8F6BF-5375-455C-9EA6-DF929625EA0E}">
        <p15:presenceInfo xmlns:p15="http://schemas.microsoft.com/office/powerpoint/2012/main" userId="S::hendrik.bernau@porsche.de::6e68bd5e-aa69-4ffd-b2c9-63770484ebc7" providerId="AD"/>
      </p:ext>
    </p:extLst>
  </p:cmAuthor>
  <p:cmAuthor id="2" name="Fleischhauer, Kevin (GGP)" initials="FK(" lastIdx="1" clrIdx="1">
    <p:extLst>
      <p:ext uri="{19B8F6BF-5375-455C-9EA6-DF929625EA0E}">
        <p15:presenceInfo xmlns:p15="http://schemas.microsoft.com/office/powerpoint/2012/main" userId="S::kevin.fleischhauer@porsche.de::f92f5bd1-80e4-4b0c-8051-bb478c8f9153" providerId="AD"/>
      </p:ext>
    </p:extLst>
  </p:cmAuthor>
  <p:cmAuthor id="3" name="Doering, Oliver (FOD)" initials="DO(" lastIdx="1" clrIdx="2">
    <p:extLst>
      <p:ext uri="{19B8F6BF-5375-455C-9EA6-DF929625EA0E}">
        <p15:presenceInfo xmlns:p15="http://schemas.microsoft.com/office/powerpoint/2012/main" userId="S::oliver.doering@porsche.de::3d56b63e-4ee5-4040-a25a-dae5e7894abb" providerId="AD"/>
      </p:ext>
    </p:extLst>
  </p:cmAuthor>
  <p:cmAuthor id="4" name="Freitas, Katja (FO)" initials="KF" lastIdx="4" clrIdx="3">
    <p:extLst>
      <p:ext uri="{19B8F6BF-5375-455C-9EA6-DF929625EA0E}">
        <p15:presenceInfo xmlns:p15="http://schemas.microsoft.com/office/powerpoint/2012/main" userId="Freitas, Katja (FO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E"/>
    <a:srgbClr val="FFFFFF"/>
    <a:srgbClr val="D5001C"/>
    <a:srgbClr val="000000"/>
    <a:srgbClr val="3AB4BA"/>
    <a:srgbClr val="737278"/>
    <a:srgbClr val="F0F0F1"/>
    <a:srgbClr val="F2F2F2"/>
    <a:srgbClr val="FF8898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ABFCF23-3B69-468F-B69F-88F6DE6A72F2}">
  <a:tblStyle styleId="{62B115C3-826D-4E69-96D4-C415ADE95F51}" styleName="Porsche Standard Tabelle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>
                  <a:tint val="0"/>
                </a:schemeClr>
              </a:solidFill>
            </a:ln>
          </a:left>
          <a:right>
            <a:ln w="0" cmpd="sng">
              <a:solidFill>
                <a:schemeClr val="lt1">
                  <a:tint val="0"/>
                </a:schemeClr>
              </a:solidFill>
            </a:ln>
          </a:right>
          <a:top>
            <a:ln w="0" cmpd="sng">
              <a:solidFill>
                <a:schemeClr val="lt1">
                  <a:tint val="0"/>
                </a:schemeClr>
              </a:solidFill>
            </a:ln>
          </a:top>
          <a:bottom>
            <a:ln w="0" cmpd="sng">
              <a:solidFill>
                <a:schemeClr val="lt1">
                  <a:tint val="0"/>
                </a:schemeClr>
              </a:solidFill>
            </a:ln>
          </a:bottom>
          <a:insideH>
            <a:ln w="0" cmpd="sng">
              <a:solidFill>
                <a:schemeClr val="lt1">
                  <a:tint val="0"/>
                </a:schemeClr>
              </a:solidFill>
            </a:ln>
          </a:insideH>
          <a:insideV>
            <a:ln w="0" cmpd="sng">
              <a:solidFill>
                <a:schemeClr val="lt1">
                  <a:tint val="0"/>
                </a:schemeClr>
              </a:solidFill>
            </a:ln>
          </a:insideV>
        </a:tcBdr>
        <a:fill>
          <a:solidFill>
            <a:schemeClr val="lt1">
              <a:tint val="0"/>
            </a:schemeClr>
          </a:solidFill>
        </a:fill>
      </a:tcStyle>
    </a:wholeTbl>
    <a:band1H>
      <a:tcStyle>
        <a:tcBdr/>
      </a:tcStyle>
    </a:band1H>
    <a:band2H>
      <a:tcStyle>
        <a:tcBdr/>
        <a:fill>
          <a:solidFill>
            <a:schemeClr val="accent5"/>
          </a:solidFill>
        </a:fill>
      </a:tcStyle>
    </a:band2H>
    <a:band1V>
      <a:tcStyle>
        <a:tcBdr/>
        <a:fill>
          <a:solidFill>
            <a:schemeClr val="accent5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6350" cmpd="sng">
              <a:solidFill>
                <a:schemeClr val="accent3"/>
              </a:solidFill>
            </a:ln>
          </a:top>
        </a:tcBdr>
        <a:fill>
          <a:solidFill>
            <a:schemeClr val="lt1">
              <a:tint val="0"/>
            </a:schemeClr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28575" cmpd="sng">
              <a:solidFill>
                <a:schemeClr val="dk1"/>
              </a:solidFill>
            </a:ln>
          </a:bottom>
        </a:tcBdr>
        <a:fill>
          <a:solidFill>
            <a:schemeClr val="lt1">
              <a:tint val="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830" y="72"/>
      </p:cViewPr>
      <p:guideLst>
        <p:guide orient="horz" pos="3475"/>
        <p:guide pos="211"/>
        <p:guide orient="horz" pos="210"/>
        <p:guide orient="horz" pos="777"/>
        <p:guide orient="horz" pos="3929"/>
        <p:guide pos="744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6AB3B4-8F89-47C3-8DB2-396D1B42E2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206" cy="4951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A78CE-62E4-4292-A912-E2F8CA0F70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7171" y="1"/>
            <a:ext cx="2920206" cy="4951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B3507356-B5D4-4790-B6FC-F7C8B1F7E1E3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1400C-6C39-470B-8BB0-5A48204E87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20206" cy="4951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7B9C-E1B2-4326-8C19-70073498F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7171" y="9374301"/>
            <a:ext cx="2920206" cy="4951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EB2791CF-CB42-423F-9607-FC443ACCB21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63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206" cy="4951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7171" y="1"/>
            <a:ext cx="2920206" cy="49518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50888D7-EA26-413C-8F78-8BFC343EAE4A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894" y="4749692"/>
            <a:ext cx="5391150" cy="38861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0">
              <a:lnSpc>
                <a:spcPct val="110000"/>
              </a:lnSpc>
              <a:spcBef>
                <a:spcPts val="605"/>
              </a:spcBef>
              <a:buFontTx/>
              <a:buNone/>
            </a:pPr>
            <a:r>
              <a:rPr lang="de-DE"/>
              <a:t>Mastertextformat bearbeiten</a:t>
            </a:r>
          </a:p>
          <a:p>
            <a:pPr marL="181404" lvl="1" indent="-181404">
              <a:lnSpc>
                <a:spcPct val="110000"/>
              </a:lnSpc>
              <a:spcBef>
                <a:spcPts val="605"/>
              </a:spcBef>
              <a:buFont typeface="Arial" panose="020B0604020202020204" pitchFamily="34" charset="0"/>
              <a:buChar char="•"/>
            </a:pPr>
            <a:r>
              <a:rPr lang="de-DE"/>
              <a:t>Zweite Ebene</a:t>
            </a:r>
          </a:p>
          <a:p>
            <a:pPr marL="362808" lvl="2" indent="-181404">
              <a:lnSpc>
                <a:spcPct val="110000"/>
              </a:lnSpc>
              <a:spcBef>
                <a:spcPts val="605"/>
              </a:spcBef>
              <a:buFont typeface="Arial" panose="020B0604020202020204" pitchFamily="34" charset="0"/>
              <a:buChar char="•"/>
            </a:pPr>
            <a:r>
              <a:rPr lang="de-DE"/>
              <a:t>Dritte Ebene</a:t>
            </a:r>
          </a:p>
          <a:p>
            <a:pPr marL="544212" lvl="3" indent="-181404">
              <a:lnSpc>
                <a:spcPct val="110000"/>
              </a:lnSpc>
              <a:spcBef>
                <a:spcPts val="605"/>
              </a:spcBef>
              <a:buFont typeface="Arial" panose="020B0604020202020204" pitchFamily="34" charset="0"/>
              <a:buChar char="•"/>
            </a:pPr>
            <a:r>
              <a:rPr lang="de-DE"/>
              <a:t>Vierte Ebene</a:t>
            </a:r>
          </a:p>
          <a:p>
            <a:pPr marL="725616" lvl="4" indent="-181404">
              <a:lnSpc>
                <a:spcPct val="110000"/>
              </a:lnSpc>
              <a:spcBef>
                <a:spcPts val="605"/>
              </a:spcBef>
              <a:buFont typeface="Arial" panose="020B0604020202020204" pitchFamily="34" charset="0"/>
              <a:buChar char="•"/>
            </a:pPr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51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7171" y="9374301"/>
            <a:ext cx="2920206" cy="49518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723CF4-5F3F-48D1-B859-759DFE8781C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19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9A45B-D40B-447C-8549-28CAD8F56D49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71474" y="1047600"/>
            <a:ext cx="7200000" cy="1080000"/>
          </a:xfrm>
          <a:solidFill>
            <a:schemeClr val="bg1"/>
          </a:solidFill>
        </p:spPr>
        <p:txBody>
          <a:bodyPr lIns="0" tIns="0" rIns="0" bIns="0" anchor="t"/>
          <a:lstStyle>
            <a:lvl1pPr algn="l">
              <a:defRPr sz="3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17E8A1-13AA-4D0A-A6F2-57CBC491E2B8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71474" y="2448000"/>
            <a:ext cx="7200000" cy="1080000"/>
          </a:xfrm>
        </p:spPr>
        <p:txBody>
          <a:bodyPr lIns="0" tIns="0" rIns="0" bIns="0" anchor="t"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170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50245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A4055-5B80-42D9-96CC-82E57D23BE9E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3C3F0C-3595-4D60-BE5B-95CDB6174733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7D0C455-B780-4CFD-BC34-1A6EBE947D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29932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AC5A8-A044-42D0-8EE3-8D5BDA78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5F3AD0-51FF-48C1-9187-69DBA8CDC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8683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3ECB4-4841-42AE-8B22-288595F3C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E1F25-BC50-405F-B15F-47D2E7E65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95EEC1-E187-42E7-944C-AE95F84D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4B12-F6DF-418E-BE6D-3877659427B6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A2C63F-D9BA-47FB-AFA4-AB9F8CFD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B8ACE3-F9D8-49D8-A01C-D35BB044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7228-DD73-4272-B799-E44A826575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1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7241-8653-4E37-9126-534DB848BE24}" type="datetime1">
              <a:rPr lang="de-DE" smtClean="0"/>
              <a:pPr/>
              <a:t>01.11.2023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6AC58-99FC-40D1-8A10-4777F7BB7286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5588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336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_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24000"/>
            <a:ext cx="5475600" cy="5230800"/>
          </a:xfrm>
        </p:spPr>
        <p:txBody>
          <a:bodyPr/>
          <a:lstStyle>
            <a:lvl1pPr marL="0" indent="0">
              <a:buNone/>
              <a:defRPr sz="1600" b="1"/>
            </a:lvl1pPr>
            <a:lvl2pPr marL="179996" indent="-179996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CFC20A9-64A7-4BDA-9C67-D027932FEC24}"/>
              </a:ext>
            </a:extLst>
          </p:cNvPr>
          <p:cNvCxnSpPr/>
          <p:nvPr/>
        </p:nvCxnSpPr>
        <p:spPr>
          <a:xfrm flipV="1">
            <a:off x="6310948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0AB3066-4EE6-474F-9621-989EA7FCA3B5}"/>
              </a:ext>
            </a:extLst>
          </p:cNvPr>
          <p:cNvCxnSpPr/>
          <p:nvPr/>
        </p:nvCxnSpPr>
        <p:spPr>
          <a:xfrm flipV="1">
            <a:off x="5879147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7961FF2-C011-4874-8D82-59C8FB528D81}"/>
              </a:ext>
            </a:extLst>
          </p:cNvPr>
          <p:cNvCxnSpPr/>
          <p:nvPr/>
        </p:nvCxnSpPr>
        <p:spPr>
          <a:xfrm flipV="1">
            <a:off x="6310948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1A7A5EA-8B07-4C14-8C76-D583E9297A80}"/>
              </a:ext>
            </a:extLst>
          </p:cNvPr>
          <p:cNvCxnSpPr/>
          <p:nvPr/>
        </p:nvCxnSpPr>
        <p:spPr>
          <a:xfrm flipV="1">
            <a:off x="5879147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C3FB24DE-48CE-4A86-8C59-14D557EA3025}"/>
              </a:ext>
            </a:extLst>
          </p:cNvPr>
          <p:cNvSpPr txBox="1"/>
          <p:nvPr/>
        </p:nvSpPr>
        <p:spPr>
          <a:xfrm>
            <a:off x="6358578" y="-211931"/>
            <a:ext cx="2984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0,60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E0ABA1D-33BC-46A5-B540-3530E829739E}"/>
              </a:ext>
            </a:extLst>
          </p:cNvPr>
          <p:cNvSpPr txBox="1"/>
          <p:nvPr/>
        </p:nvSpPr>
        <p:spPr>
          <a:xfrm>
            <a:off x="5637853" y="-211931"/>
            <a:ext cx="2984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0,60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41305A9-0323-4F85-9434-019E7BCF204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09784" y="1224000"/>
            <a:ext cx="5475600" cy="5230800"/>
          </a:xfrm>
        </p:spPr>
        <p:txBody>
          <a:bodyPr/>
          <a:lstStyle>
            <a:lvl1pPr marL="0" indent="0">
              <a:buNone/>
              <a:defRPr sz="1600" b="1"/>
            </a:lvl1pPr>
            <a:lvl2pPr marL="179996" indent="-179996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BF36BA9-103A-4F22-878C-84C8F1F3A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Inhaltsfolie Zweispaltig</a:t>
            </a: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51252DB5-7577-4F8D-BE62-75EC94F02A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679631"/>
            <a:ext cx="11379600" cy="269848"/>
          </a:xfrm>
        </p:spPr>
        <p:txBody>
          <a:bodyPr anchor="ctr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Zweizeilige Headline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A707742-A8F3-42D7-BBAA-612EAA75B35F}"/>
              </a:ext>
            </a:extLst>
          </p:cNvPr>
          <p:cNvCxnSpPr/>
          <p:nvPr userDrawn="1"/>
        </p:nvCxnSpPr>
        <p:spPr>
          <a:xfrm flipV="1">
            <a:off x="6310948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76D625F-752B-4F16-A0AF-44843C1D8668}"/>
              </a:ext>
            </a:extLst>
          </p:cNvPr>
          <p:cNvCxnSpPr/>
          <p:nvPr userDrawn="1"/>
        </p:nvCxnSpPr>
        <p:spPr>
          <a:xfrm flipV="1">
            <a:off x="5879147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4326BB4-5046-4CB3-9938-1E9F62111F13}"/>
              </a:ext>
            </a:extLst>
          </p:cNvPr>
          <p:cNvCxnSpPr/>
          <p:nvPr userDrawn="1"/>
        </p:nvCxnSpPr>
        <p:spPr>
          <a:xfrm flipV="1">
            <a:off x="6310948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AC3520E-99F7-4F52-8003-FC8EC29BE213}"/>
              </a:ext>
            </a:extLst>
          </p:cNvPr>
          <p:cNvCxnSpPr/>
          <p:nvPr userDrawn="1"/>
        </p:nvCxnSpPr>
        <p:spPr>
          <a:xfrm flipV="1">
            <a:off x="5879147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5D2DA-A036-4084-A7C8-88C5FA214FE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05.02.2021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C54E21-4625-433A-B9B2-F298C1E9A9B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A6AC58-99FC-40D1-8A10-4777F7BB72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407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>
          <p15:clr>
            <a:srgbClr val="FBAE40"/>
          </p15:clr>
        </p15:guide>
        <p15:guide id="4" pos="397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noProof="0"/>
              <a:t>Action-Title (Kernbotschaft der Folie, 1- oder 2-zeilig)</a:t>
            </a:r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406400" y="6647662"/>
            <a:ext cx="789933" cy="9048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16.07.2021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11491912" y="6647656"/>
            <a:ext cx="295276" cy="904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EA6AC58-99FC-40D1-8A10-4777F7BB7286}" type="slidenum">
              <a:rPr lang="de-DE" smtClean="0"/>
              <a:t>‹Nr.›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32482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56">
          <p15:clr>
            <a:srgbClr val="CCCCCC"/>
          </p15:clr>
        </p15:guide>
        <p15:guide id="2" pos="7424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26" Type="http://schemas.openxmlformats.org/officeDocument/2006/relationships/tags" Target="../tags/tag24.xml"/><Relationship Id="rId39" Type="http://schemas.openxmlformats.org/officeDocument/2006/relationships/image" Target="../media/image7.wmf"/><Relationship Id="rId3" Type="http://schemas.openxmlformats.org/officeDocument/2006/relationships/slideLayout" Target="../slideLayouts/slideLayout8.xml"/><Relationship Id="rId21" Type="http://schemas.openxmlformats.org/officeDocument/2006/relationships/tags" Target="../tags/tag19.xml"/><Relationship Id="rId34" Type="http://schemas.openxmlformats.org/officeDocument/2006/relationships/tags" Target="../tags/tag32.xml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25" Type="http://schemas.openxmlformats.org/officeDocument/2006/relationships/tags" Target="../tags/tag23.xml"/><Relationship Id="rId33" Type="http://schemas.openxmlformats.org/officeDocument/2006/relationships/tags" Target="../tags/tag31.xml"/><Relationship Id="rId38" Type="http://schemas.openxmlformats.org/officeDocument/2006/relationships/image" Target="../media/image6.svg"/><Relationship Id="rId2" Type="http://schemas.openxmlformats.org/officeDocument/2006/relationships/slideLayout" Target="../slideLayouts/slideLayout7.xml"/><Relationship Id="rId16" Type="http://schemas.openxmlformats.org/officeDocument/2006/relationships/tags" Target="../tags/tag14.xml"/><Relationship Id="rId20" Type="http://schemas.openxmlformats.org/officeDocument/2006/relationships/tags" Target="../tags/tag18.xml"/><Relationship Id="rId29" Type="http://schemas.openxmlformats.org/officeDocument/2006/relationships/tags" Target="../tags/tag2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24" Type="http://schemas.openxmlformats.org/officeDocument/2006/relationships/tags" Target="../tags/tag22.xml"/><Relationship Id="rId32" Type="http://schemas.openxmlformats.org/officeDocument/2006/relationships/tags" Target="../tags/tag30.xml"/><Relationship Id="rId37" Type="http://schemas.openxmlformats.org/officeDocument/2006/relationships/image" Target="../media/image5.png"/><Relationship Id="rId5" Type="http://schemas.openxmlformats.org/officeDocument/2006/relationships/theme" Target="../theme/theme2.xml"/><Relationship Id="rId15" Type="http://schemas.openxmlformats.org/officeDocument/2006/relationships/tags" Target="../tags/tag13.xml"/><Relationship Id="rId23" Type="http://schemas.openxmlformats.org/officeDocument/2006/relationships/tags" Target="../tags/tag21.xml"/><Relationship Id="rId28" Type="http://schemas.openxmlformats.org/officeDocument/2006/relationships/tags" Target="../tags/tag26.xml"/><Relationship Id="rId36" Type="http://schemas.openxmlformats.org/officeDocument/2006/relationships/image" Target="../media/image4.emf"/><Relationship Id="rId10" Type="http://schemas.openxmlformats.org/officeDocument/2006/relationships/tags" Target="../tags/tag8.xml"/><Relationship Id="rId19" Type="http://schemas.openxmlformats.org/officeDocument/2006/relationships/tags" Target="../tags/tag17.xml"/><Relationship Id="rId31" Type="http://schemas.openxmlformats.org/officeDocument/2006/relationships/tags" Target="../tags/tag29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7.xml"/><Relationship Id="rId14" Type="http://schemas.openxmlformats.org/officeDocument/2006/relationships/tags" Target="../tags/tag12.xml"/><Relationship Id="rId22" Type="http://schemas.openxmlformats.org/officeDocument/2006/relationships/tags" Target="../tags/tag20.xml"/><Relationship Id="rId27" Type="http://schemas.openxmlformats.org/officeDocument/2006/relationships/tags" Target="../tags/tag25.xml"/><Relationship Id="rId30" Type="http://schemas.openxmlformats.org/officeDocument/2006/relationships/tags" Target="../tags/tag28.xml"/><Relationship Id="rId35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6732603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9" imgW="203" imgH="203" progId="TCLayout.ActiveDocument.1">
                  <p:embed/>
                </p:oleObj>
              </mc:Choice>
              <mc:Fallback>
                <p:oleObj name="think-cell Folie" r:id="rId9" imgW="203" imgH="203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marL="0" lvl="0" indent="0" algn="l" eaLnBrk="1">
              <a:lnSpc>
                <a:spcPct val="110000"/>
              </a:lnSpc>
              <a:spcBef>
                <a:spcPts val="600"/>
              </a:spcBef>
            </a:pPr>
            <a:endParaRPr lang="de-DE" sz="2800" b="1" i="0" baseline="0">
              <a:solidFill>
                <a:schemeClr val="tx1"/>
              </a:solidFill>
              <a:latin typeface="Porsche Next TT" panose="020B0504020101010102" pitchFamily="34" charset="0"/>
              <a:ea typeface="+mj-ea"/>
              <a:cs typeface="+mj-cs"/>
              <a:sym typeface="Porsche Next TT" panose="020B0504020101010102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089243-AEFC-46DD-A4D1-6E9C3B06B9D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71475" y="403200"/>
            <a:ext cx="11449050" cy="64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84A26D-4900-46A0-925C-C599678EA91D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71475" y="1412875"/>
            <a:ext cx="11449050" cy="446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B06DA46-50DF-4FA3-9109-10955A4028FF}"/>
              </a:ext>
            </a:extLst>
          </p:cNvPr>
          <p:cNvCxnSpPr/>
          <p:nvPr/>
        </p:nvCxnSpPr>
        <p:spPr bwMode="gray">
          <a:xfrm>
            <a:off x="371475" y="6237288"/>
            <a:ext cx="11449050" cy="0"/>
          </a:xfrm>
          <a:prstGeom prst="line">
            <a:avLst/>
          </a:prstGeom>
          <a:ln w="6350">
            <a:solidFill>
              <a:srgbClr val="B5B4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reation date_modification date" hidden="1">
            <a:extLst>
              <a:ext uri="{FF2B5EF4-FFF2-40B4-BE49-F238E27FC236}">
                <a16:creationId xmlns:a16="http://schemas.microsoft.com/office/drawing/2014/main" id="{1DC0E4E7-4D63-47C4-B948-491C889790ED}"/>
              </a:ext>
            </a:extLst>
          </p:cNvPr>
          <p:cNvSpPr txBox="1"/>
          <p:nvPr/>
        </p:nvSpPr>
        <p:spPr bwMode="gray">
          <a:xfrm>
            <a:off x="371475" y="6400800"/>
            <a:ext cx="3960000" cy="9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/>
              <a:t>Erstellungsdatum 30.09.19  |  Änderungsdatum 22.11.19</a:t>
            </a:r>
          </a:p>
        </p:txBody>
      </p:sp>
      <p:sp>
        <p:nvSpPr>
          <p:cNvPr id="12" name="Confidential" hidden="1">
            <a:extLst>
              <a:ext uri="{FF2B5EF4-FFF2-40B4-BE49-F238E27FC236}">
                <a16:creationId xmlns:a16="http://schemas.microsoft.com/office/drawing/2014/main" id="{BB712A40-BE90-4DFC-8429-C00E69DF6B03}"/>
              </a:ext>
            </a:extLst>
          </p:cNvPr>
          <p:cNvSpPr txBox="1"/>
          <p:nvPr/>
        </p:nvSpPr>
        <p:spPr bwMode="gray">
          <a:xfrm>
            <a:off x="9277200" y="6505200"/>
            <a:ext cx="1627200" cy="1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de-DE" sz="1000" b="1">
                <a:solidFill>
                  <a:srgbClr val="D5001C"/>
                </a:solidFill>
              </a:rPr>
              <a:t>Vertraulich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C95F3F5D-38BA-4D76-B060-DCB97784843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30697" y="6460558"/>
            <a:ext cx="2132103" cy="16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78" r:id="rId4"/>
    <p:sldLayoutId id="2147484004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890" userDrawn="1">
          <p15:clr>
            <a:srgbClr val="F26B43"/>
          </p15:clr>
        </p15:guide>
        <p15:guide id="5" orient="horz" pos="3702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5" imgW="0" imgH="0" progId="TCLayout.ActiveDocument.1">
                  <p:embed/>
                </p:oleObj>
              </mc:Choice>
              <mc:Fallback>
                <p:oleObj name="think-cell Folie" r:id="rId35" imgW="0" imgH="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de-DE" sz="1800" b="1" i="0" baseline="0">
              <a:latin typeface="VWAG TheSans" panose="020B0502050302020203" pitchFamily="34" charset="0"/>
              <a:ea typeface="+mj-ea"/>
              <a:cs typeface="+mj-cs"/>
              <a:sym typeface="VWAG TheSans" panose="020B0502050302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06400" y="408271"/>
            <a:ext cx="9352309" cy="2698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406400" y="1223172"/>
            <a:ext cx="11380788" cy="52298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0"/>
            </p:custDataLst>
          </p:nvPr>
        </p:nvSpPr>
        <p:spPr>
          <a:xfrm>
            <a:off x="406400" y="6647662"/>
            <a:ext cx="789933" cy="9048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buNone/>
              <a:defRPr sz="800">
                <a:solidFill>
                  <a:schemeClr val="tx1"/>
                </a:solidFill>
              </a:defRPr>
            </a:lvl1pPr>
          </a:lstStyle>
          <a:p>
            <a:fld id="{C7357241-8653-4E37-9126-534DB848BE24}" type="datetime1">
              <a:rPr lang="de-DE" smtClean="0"/>
              <a:pPr/>
              <a:t>01.11.2023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1"/>
            </p:custDataLst>
          </p:nvPr>
        </p:nvSpPr>
        <p:spPr>
          <a:xfrm>
            <a:off x="11491912" y="6647656"/>
            <a:ext cx="295276" cy="904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EA6AC58-99FC-40D1-8A10-4777F7BB7286}" type="slidenum">
              <a:rPr lang="de-DE" smtClean="0"/>
              <a:t>‹Nr.›</a:t>
            </a:fld>
            <a:endParaRPr lang="de-DE"/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FB92854F-F5C8-423C-9CA7-1B9CC02968A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 flipH="1">
            <a:off x="-304797" y="6451601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>
            <a:extLst>
              <a:ext uri="{FF2B5EF4-FFF2-40B4-BE49-F238E27FC236}">
                <a16:creationId xmlns:a16="http://schemas.microsoft.com/office/drawing/2014/main" id="{9FE369FD-C5A3-4E3C-B8BA-D72D8F68AEAA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-285748" y="6351593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8,40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F03C6CBF-8E31-4CFA-9EAE-194D27AAC19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 flipH="1" flipV="1">
            <a:off x="407036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6FF8DFF4-F002-47DD-829A-25267E47268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 flipH="1" flipV="1">
            <a:off x="11783219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feld 91">
            <a:extLst>
              <a:ext uri="{FF2B5EF4-FFF2-40B4-BE49-F238E27FC236}">
                <a16:creationId xmlns:a16="http://schemas.microsoft.com/office/drawing/2014/main" id="{4A308209-A9A0-4E6C-888B-3BF41391247E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833230" y="-211931"/>
            <a:ext cx="2984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15,81</a:t>
            </a:r>
          </a:p>
        </p:txBody>
      </p: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C56C104E-9598-4353-A282-2DA15F6EDF6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 flipH="1">
            <a:off x="-304797" y="1485903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>
            <a:extLst>
              <a:ext uri="{FF2B5EF4-FFF2-40B4-BE49-F238E27FC236}">
                <a16:creationId xmlns:a16="http://schemas.microsoft.com/office/drawing/2014/main" id="{C44D2080-9535-44EE-B3E8-27D91E7EABBA}"/>
              </a:ext>
            </a:extLst>
          </p:cNvPr>
          <p:cNvSpPr txBox="1"/>
          <p:nvPr userDrawn="1">
            <p:custDataLst>
              <p:tags r:id="rId18"/>
            </p:custDataLst>
          </p:nvPr>
        </p:nvSpPr>
        <p:spPr>
          <a:xfrm>
            <a:off x="-285748" y="1519245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5,40</a:t>
            </a:r>
          </a:p>
        </p:txBody>
      </p:sp>
      <p:cxnSp>
        <p:nvCxnSpPr>
          <p:cNvPr id="115" name="Gerader Verbinder 114">
            <a:extLst>
              <a:ext uri="{FF2B5EF4-FFF2-40B4-BE49-F238E27FC236}">
                <a16:creationId xmlns:a16="http://schemas.microsoft.com/office/drawing/2014/main" id="{FF93B73E-EA98-42FA-813A-179E13DA82A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 flipH="1">
            <a:off x="-304797" y="1223171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feld 115">
            <a:extLst>
              <a:ext uri="{FF2B5EF4-FFF2-40B4-BE49-F238E27FC236}">
                <a16:creationId xmlns:a16="http://schemas.microsoft.com/office/drawing/2014/main" id="{3D3DF4FC-101E-4F39-B754-7A4A8E53C478}"/>
              </a:ext>
            </a:extLst>
          </p:cNvPr>
          <p:cNvSpPr txBox="1"/>
          <p:nvPr userDrawn="1">
            <p:custDataLst>
              <p:tags r:id="rId20"/>
            </p:custDataLst>
          </p:nvPr>
        </p:nvSpPr>
        <p:spPr>
          <a:xfrm>
            <a:off x="-285748" y="1256513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6,13</a:t>
            </a:r>
          </a:p>
        </p:txBody>
      </p:sp>
      <p:cxnSp>
        <p:nvCxnSpPr>
          <p:cNvPr id="117" name="Gerader Verbinder 116">
            <a:extLst>
              <a:ext uri="{FF2B5EF4-FFF2-40B4-BE49-F238E27FC236}">
                <a16:creationId xmlns:a16="http://schemas.microsoft.com/office/drawing/2014/main" id="{6204CE75-B3E8-40CF-B208-70D6D83DB1F0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 flipH="1">
            <a:off x="-304797" y="407196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13BD65B4-8341-4966-957B-FDFA1A727DA7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 flipH="1">
            <a:off x="-304797" y="6742113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>
            <a:extLst>
              <a:ext uri="{FF2B5EF4-FFF2-40B4-BE49-F238E27FC236}">
                <a16:creationId xmlns:a16="http://schemas.microsoft.com/office/drawing/2014/main" id="{744AC837-3BDB-488E-9A9D-1161731A1CDD}"/>
              </a:ext>
            </a:extLst>
          </p:cNvPr>
          <p:cNvSpPr txBox="1"/>
          <p:nvPr userDrawn="1">
            <p:custDataLst>
              <p:tags r:id="rId23"/>
            </p:custDataLst>
          </p:nvPr>
        </p:nvSpPr>
        <p:spPr>
          <a:xfrm>
            <a:off x="-285748" y="6775456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9,19</a:t>
            </a:r>
          </a:p>
        </p:txBody>
      </p: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08F1DC17-628C-441C-9AB8-171337F7E846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 flipH="1">
            <a:off x="-304797" y="6646863"/>
            <a:ext cx="222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feld 121">
            <a:extLst>
              <a:ext uri="{FF2B5EF4-FFF2-40B4-BE49-F238E27FC236}">
                <a16:creationId xmlns:a16="http://schemas.microsoft.com/office/drawing/2014/main" id="{E9680D84-0E3A-4DC5-B33E-2097A384EBA5}"/>
              </a:ext>
            </a:extLst>
          </p:cNvPr>
          <p:cNvSpPr txBox="1"/>
          <p:nvPr userDrawn="1">
            <p:custDataLst>
              <p:tags r:id="rId25"/>
            </p:custDataLst>
          </p:nvPr>
        </p:nvSpPr>
        <p:spPr>
          <a:xfrm>
            <a:off x="-285748" y="6537331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8,94</a:t>
            </a: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9A6F5FFE-7F7D-42F0-9B75-1115F9C258F7}"/>
              </a:ext>
            </a:extLst>
          </p:cNvPr>
          <p:cNvSpPr txBox="1"/>
          <p:nvPr userDrawn="1">
            <p:custDataLst>
              <p:tags r:id="rId26"/>
            </p:custDataLst>
          </p:nvPr>
        </p:nvSpPr>
        <p:spPr>
          <a:xfrm>
            <a:off x="-285748" y="440537"/>
            <a:ext cx="2603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8,40</a:t>
            </a: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CA9174C0-0633-49AF-94CD-F74D90533C0E}"/>
              </a:ext>
            </a:extLst>
          </p:cNvPr>
          <p:cNvCxnSpPr/>
          <p:nvPr userDrawn="1">
            <p:custDataLst>
              <p:tags r:id="rId27"/>
            </p:custDataLst>
          </p:nvPr>
        </p:nvCxnSpPr>
        <p:spPr>
          <a:xfrm flipH="1" flipV="1">
            <a:off x="407036" y="-226336"/>
            <a:ext cx="0" cy="11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uppieren 39">
            <a:extLst>
              <a:ext uri="{FF2B5EF4-FFF2-40B4-BE49-F238E27FC236}">
                <a16:creationId xmlns:a16="http://schemas.microsoft.com/office/drawing/2014/main" id="{C96CBBBD-4F3E-4A5D-83A6-801B78D345D7}"/>
              </a:ext>
            </a:extLst>
          </p:cNvPr>
          <p:cNvGrpSpPr>
            <a:grpSpLocks noChangeAspect="1"/>
          </p:cNvGrpSpPr>
          <p:nvPr userDrawn="1">
            <p:custDataLst>
              <p:tags r:id="rId28"/>
            </p:custDataLst>
          </p:nvPr>
        </p:nvGrpSpPr>
        <p:grpSpPr>
          <a:xfrm>
            <a:off x="10091913" y="0"/>
            <a:ext cx="1695275" cy="666000"/>
            <a:chOff x="6721035" y="1197000"/>
            <a:chExt cx="2116800" cy="831135"/>
          </a:xfrm>
        </p:grpSpPr>
        <p:sp>
          <p:nvSpPr>
            <p:cNvPr id="111" name="Rechteck 40">
              <a:extLst>
                <a:ext uri="{FF2B5EF4-FFF2-40B4-BE49-F238E27FC236}">
                  <a16:creationId xmlns:a16="http://schemas.microsoft.com/office/drawing/2014/main" id="{E47CE65A-916B-4A00-AD10-5F9A6BDBCA95}"/>
                </a:ext>
              </a:extLst>
            </p:cNvPr>
            <p:cNvSpPr/>
            <p:nvPr userDrawn="1">
              <p:custDataLst>
                <p:tags r:id="rId33"/>
              </p:custDataLst>
            </p:nvPr>
          </p:nvSpPr>
          <p:spPr bwMode="auto">
            <a:xfrm>
              <a:off x="6721035" y="1197000"/>
              <a:ext cx="2116800" cy="831135"/>
            </a:xfrm>
            <a:prstGeom prst="rect">
              <a:avLst/>
            </a:prstGeom>
            <a:solidFill>
              <a:srgbClr val="4C535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defTabSz="674688"/>
              <a:endParaRPr lang="de-DE"/>
            </a:p>
          </p:txBody>
        </p:sp>
        <p:pic>
          <p:nvPicPr>
            <p:cNvPr id="112" name="Grafik 41">
              <a:extLst>
                <a:ext uri="{FF2B5EF4-FFF2-40B4-BE49-F238E27FC236}">
                  <a16:creationId xmlns:a16="http://schemas.microsoft.com/office/drawing/2014/main" id="{2856871F-E881-43D7-AB52-F5B2BD4E96DC}"/>
                </a:ext>
              </a:extLst>
            </p:cNvPr>
            <p:cNvPicPr>
              <a:picLocks noChangeAspect="1"/>
            </p:cNvPicPr>
            <p:nvPr userDrawn="1">
              <p:custDataLst>
                <p:tags r:id="rId34"/>
              </p:custDataLst>
            </p:nvPr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8"/>
                </a:ext>
              </a:extLst>
            </a:blip>
            <a:stretch>
              <a:fillRect/>
            </a:stretch>
          </p:blipFill>
          <p:spPr>
            <a:xfrm>
              <a:off x="6963605" y="1442777"/>
              <a:ext cx="1631660" cy="360038"/>
            </a:xfrm>
            <a:prstGeom prst="rect">
              <a:avLst/>
            </a:prstGeom>
          </p:spPr>
        </p:pic>
      </p:grpSp>
      <p:sp>
        <p:nvSpPr>
          <p:cNvPr id="113" name="Textfeld 112">
            <a:extLst>
              <a:ext uri="{FF2B5EF4-FFF2-40B4-BE49-F238E27FC236}">
                <a16:creationId xmlns:a16="http://schemas.microsoft.com/office/drawing/2014/main" id="{E93FEA7D-D594-4020-86F7-426D26F38946}"/>
              </a:ext>
            </a:extLst>
          </p:cNvPr>
          <p:cNvSpPr txBox="1"/>
          <p:nvPr userDrawn="1">
            <p:custDataLst>
              <p:tags r:id="rId29"/>
            </p:custDataLst>
          </p:nvPr>
        </p:nvSpPr>
        <p:spPr>
          <a:xfrm>
            <a:off x="454666" y="-211931"/>
            <a:ext cx="298449" cy="923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"/>
              <a:t>15,81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D365596-4D0F-4B1F-8E06-8DB835D0476C}"/>
              </a:ext>
            </a:extLst>
          </p:cNvPr>
          <p:cNvSpPr txBox="1"/>
          <p:nvPr userDrawn="1">
            <p:custDataLst>
              <p:tags r:id="rId30"/>
            </p:custDataLst>
          </p:nvPr>
        </p:nvSpPr>
        <p:spPr>
          <a:xfrm>
            <a:off x="2806700" y="6648144"/>
            <a:ext cx="6578600" cy="9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10000"/>
              </a:lnSpc>
              <a:spcAft>
                <a:spcPts val="451"/>
              </a:spcAft>
              <a:buNone/>
            </a:pPr>
            <a:r>
              <a:rPr lang="de-DE" sz="800" baseline="0"/>
              <a:t>K-GS</a:t>
            </a:r>
            <a:r>
              <a:rPr lang="de-DE" sz="800"/>
              <a:t> |</a:t>
            </a:r>
            <a:r>
              <a:rPr lang="de-DE" sz="800" baseline="0"/>
              <a:t> </a:t>
            </a:r>
            <a:r>
              <a:rPr lang="de-DE" sz="800"/>
              <a:t>KSU-Klasse: 0.2 – 2 Jahre </a:t>
            </a:r>
          </a:p>
        </p:txBody>
      </p:sp>
      <p:pic>
        <p:nvPicPr>
          <p:cNvPr id="29" name="Picture 7" descr="Z:\04 CORPORATE DESIGN\Informationsklassifikation\finale Logodateien\VW_Confidentiality_EN\VW_Confidential_M_EN.wmf"/>
          <p:cNvPicPr>
            <a:picLocks noChangeAspect="1" noChangeArrowheads="1"/>
          </p:cNvPicPr>
          <p:nvPr userDrawn="1">
            <p:custDataLst>
              <p:tags r:id="rId31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724216" y="6469768"/>
            <a:ext cx="672949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ußzeilenplatzhalter 8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6400" y="6469766"/>
            <a:ext cx="8633982" cy="10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buNone/>
              <a:defRPr lang="de-DE" sz="8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13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transition/>
  <p:hf hdr="0" ftr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96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91" indent="-179996" algn="l" defTabSz="914377" rtl="0" eaLnBrk="1" latinLnBrk="0" hangingPunct="1">
        <a:lnSpc>
          <a:spcPct val="110000"/>
        </a:lnSpc>
        <a:spcBef>
          <a:spcPct val="0"/>
        </a:spcBef>
        <a:spcAft>
          <a:spcPts val="451"/>
        </a:spcAft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4" pos="3840">
          <p15:clr>
            <a:srgbClr val="F26B43"/>
          </p15:clr>
        </p15:guide>
        <p15:guide id="15" pos="7425">
          <p15:clr>
            <a:srgbClr val="F26B43"/>
          </p15:clr>
        </p15:guide>
        <p15:guide id="16" orient="horz" pos="4064">
          <p15:clr>
            <a:srgbClr val="F26B43"/>
          </p15:clr>
        </p15:guide>
        <p15:guide id="17" pos="255">
          <p15:clr>
            <a:srgbClr val="F26B43"/>
          </p15:clr>
        </p15:guide>
        <p15:guide id="18" orient="horz" pos="936">
          <p15:clr>
            <a:srgbClr val="F26B43"/>
          </p15:clr>
        </p15:guide>
        <p15:guide id="19" orient="horz" pos="770">
          <p15:clr>
            <a:srgbClr val="F26B43"/>
          </p15:clr>
        </p15:guide>
        <p15:guide id="20" orient="horz" pos="255">
          <p15:clr>
            <a:srgbClr val="F26B43"/>
          </p15:clr>
        </p15:guide>
        <p15:guide id="21" orient="horz" pos="4187">
          <p15:clr>
            <a:srgbClr val="F26B43"/>
          </p15:clr>
        </p15:guide>
        <p15:guide id="22" orient="horz" pos="424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svg"/><Relationship Id="rId3" Type="http://schemas.openxmlformats.org/officeDocument/2006/relationships/tags" Target="../tags/tag39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png"/><Relationship Id="rId2" Type="http://schemas.openxmlformats.org/officeDocument/2006/relationships/tags" Target="../tags/tag38.xml"/><Relationship Id="rId16" Type="http://schemas.openxmlformats.org/officeDocument/2006/relationships/image" Target="../media/image16.png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5.xml"/><Relationship Id="rId11" Type="http://schemas.openxmlformats.org/officeDocument/2006/relationships/image" Target="../media/image11.svg"/><Relationship Id="rId5" Type="http://schemas.openxmlformats.org/officeDocument/2006/relationships/tags" Target="../tags/tag41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tags" Target="../tags/tag40.xml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20645D1A-93D1-417A-92AA-0016419BE48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99" imgH="499" progId="TCLayout.ActiveDocument.1">
                  <p:embed/>
                </p:oleObj>
              </mc:Choice>
              <mc:Fallback>
                <p:oleObj name="think-cell Folie" r:id="rId7" imgW="499" imgH="499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20645D1A-93D1-417A-92AA-0016419BE4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9">
            <a:extLst>
              <a:ext uri="{FF2B5EF4-FFF2-40B4-BE49-F238E27FC236}">
                <a16:creationId xmlns:a16="http://schemas.microsoft.com/office/drawing/2014/main" id="{A6B9B74E-9F32-42D9-A86A-F5BC7C2C90E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4" b="36635"/>
          <a:stretch/>
        </p:blipFill>
        <p:spPr>
          <a:xfrm>
            <a:off x="0" y="91"/>
            <a:ext cx="12193602" cy="2705878"/>
          </a:xfrm>
          <a:prstGeom prst="rect">
            <a:avLst/>
          </a:prstGeom>
        </p:spPr>
      </p:pic>
      <p:sp>
        <p:nvSpPr>
          <p:cNvPr id="11" name="Textfeld 28">
            <a:extLst>
              <a:ext uri="{FF2B5EF4-FFF2-40B4-BE49-F238E27FC236}">
                <a16:creationId xmlns:a16="http://schemas.microsoft.com/office/drawing/2014/main" id="{7E7EC1E7-FA7D-4C6E-9D45-64165ED7B2AE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09476" y="3109464"/>
            <a:ext cx="2688161" cy="677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de-DE" sz="4000" b="1" dirty="0"/>
              <a:t>Was?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98C5DBD6-8150-4EC1-8E97-7BA8923347BE}"/>
              </a:ext>
            </a:extLst>
          </p:cNvPr>
          <p:cNvSpPr txBox="1">
            <a:spLocks/>
          </p:cNvSpPr>
          <p:nvPr/>
        </p:nvSpPr>
        <p:spPr bwMode="gray">
          <a:xfrm>
            <a:off x="457500" y="4268242"/>
            <a:ext cx="2319567" cy="13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144000" rIns="0" bIns="0" rtlCol="0">
            <a:spAutoFit/>
          </a:bodyPr>
          <a:lstStyle>
            <a:defPPr>
              <a:defRPr lang="de-DE"/>
            </a:defPPr>
            <a:lvl1pPr algn="ctr">
              <a:lnSpc>
                <a:spcPct val="100000"/>
              </a:lnSpc>
              <a:spcBef>
                <a:spcPts val="0"/>
              </a:spcBef>
              <a:defRPr sz="1600"/>
            </a:lvl1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dirty="0"/>
              <a:t>Gastvortrag zum Thema </a:t>
            </a:r>
            <a:r>
              <a:rPr lang="de-DE" b="1" dirty="0"/>
              <a:t>„Innovationsmanagement bei Porsche“. </a:t>
            </a:r>
            <a:r>
              <a:rPr lang="de-DE" dirty="0"/>
              <a:t>Referenten: Antoon </a:t>
            </a:r>
            <a:r>
              <a:rPr lang="de-DE" dirty="0" err="1"/>
              <a:t>Versteeg</a:t>
            </a:r>
            <a:r>
              <a:rPr lang="de-DE" dirty="0"/>
              <a:t> und Roger Fonwe (beide Porsche AG)</a:t>
            </a:r>
          </a:p>
        </p:txBody>
      </p:sp>
      <p:grpSp>
        <p:nvGrpSpPr>
          <p:cNvPr id="13" name="Gruppieren 35">
            <a:extLst>
              <a:ext uri="{FF2B5EF4-FFF2-40B4-BE49-F238E27FC236}">
                <a16:creationId xmlns:a16="http://schemas.microsoft.com/office/drawing/2014/main" id="{6B1A7AB5-3FC1-4147-88C6-612B4FFA7053}"/>
              </a:ext>
            </a:extLst>
          </p:cNvPr>
          <p:cNvGrpSpPr/>
          <p:nvPr/>
        </p:nvGrpSpPr>
        <p:grpSpPr>
          <a:xfrm>
            <a:off x="144826" y="3786572"/>
            <a:ext cx="3052540" cy="377402"/>
            <a:chOff x="5965102" y="1412875"/>
            <a:chExt cx="4743391" cy="377402"/>
          </a:xfrm>
        </p:grpSpPr>
        <p:sp>
          <p:nvSpPr>
            <p:cNvPr id="14" name="Textplatzhalter 5">
              <a:extLst>
                <a:ext uri="{FF2B5EF4-FFF2-40B4-BE49-F238E27FC236}">
                  <a16:creationId xmlns:a16="http://schemas.microsoft.com/office/drawing/2014/main" id="{B91AF8BC-B0FB-4980-92CA-4A5D83C00854}"/>
                </a:ext>
              </a:extLst>
            </p:cNvPr>
            <p:cNvSpPr txBox="1">
              <a:spLocks/>
            </p:cNvSpPr>
            <p:nvPr/>
          </p:nvSpPr>
          <p:spPr>
            <a:xfrm>
              <a:off x="5965102" y="1412875"/>
              <a:ext cx="4743391" cy="377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vert="horz" wrap="square" lIns="0" tIns="0" rIns="0" bIns="72000" rtlCol="0" anchor="t" anchorCtr="0">
              <a:spAutoFit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4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88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32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b="1" dirty="0">
                  <a:solidFill>
                    <a:schemeClr val="accent6"/>
                  </a:solidFill>
                </a:rPr>
                <a:t>„Innovationsmanagement“</a:t>
              </a:r>
            </a:p>
          </p:txBody>
        </p:sp>
        <p:cxnSp>
          <p:nvCxnSpPr>
            <p:cNvPr id="15" name="Gerader Verbinder 38">
              <a:extLst>
                <a:ext uri="{FF2B5EF4-FFF2-40B4-BE49-F238E27FC236}">
                  <a16:creationId xmlns:a16="http://schemas.microsoft.com/office/drawing/2014/main" id="{4CA19BA1-5880-4072-98A8-6FC3BA87B8ED}"/>
                </a:ext>
              </a:extLst>
            </p:cNvPr>
            <p:cNvCxnSpPr/>
            <p:nvPr/>
          </p:nvCxnSpPr>
          <p:spPr>
            <a:xfrm>
              <a:off x="6220949" y="1790277"/>
              <a:ext cx="4177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feld 74">
            <a:extLst>
              <a:ext uri="{FF2B5EF4-FFF2-40B4-BE49-F238E27FC236}">
                <a16:creationId xmlns:a16="http://schemas.microsoft.com/office/drawing/2014/main" id="{04E23D34-7A20-4349-B72C-C36D9AF05E2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285638" y="3109464"/>
            <a:ext cx="2688160" cy="677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de-DE" sz="4000" b="1" dirty="0"/>
              <a:t>Warum?</a:t>
            </a:r>
          </a:p>
        </p:txBody>
      </p:sp>
      <p:grpSp>
        <p:nvGrpSpPr>
          <p:cNvPr id="18" name="Gruppieren 44">
            <a:extLst>
              <a:ext uri="{FF2B5EF4-FFF2-40B4-BE49-F238E27FC236}">
                <a16:creationId xmlns:a16="http://schemas.microsoft.com/office/drawing/2014/main" id="{8D744E4B-2CD7-4241-9750-5B93CBDCF435}"/>
              </a:ext>
            </a:extLst>
          </p:cNvPr>
          <p:cNvGrpSpPr/>
          <p:nvPr/>
        </p:nvGrpSpPr>
        <p:grpSpPr>
          <a:xfrm>
            <a:off x="3178580" y="3786572"/>
            <a:ext cx="2896088" cy="377402"/>
            <a:chOff x="6054591" y="1412875"/>
            <a:chExt cx="4500277" cy="377402"/>
          </a:xfrm>
        </p:grpSpPr>
        <p:sp>
          <p:nvSpPr>
            <p:cNvPr id="19" name="Textplatzhalter 5">
              <a:extLst>
                <a:ext uri="{FF2B5EF4-FFF2-40B4-BE49-F238E27FC236}">
                  <a16:creationId xmlns:a16="http://schemas.microsoft.com/office/drawing/2014/main" id="{7835A830-5B25-46D9-9487-B6FBAC4BEB1B}"/>
                </a:ext>
              </a:extLst>
            </p:cNvPr>
            <p:cNvSpPr txBox="1">
              <a:spLocks/>
            </p:cNvSpPr>
            <p:nvPr/>
          </p:nvSpPr>
          <p:spPr>
            <a:xfrm>
              <a:off x="6054591" y="1412875"/>
              <a:ext cx="4500277" cy="349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vert="horz" wrap="square" lIns="0" tIns="0" rIns="0" bIns="72000" rtlCol="0" anchor="t" anchorCtr="0">
              <a:spAutoFit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4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88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32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b="1" dirty="0">
                  <a:solidFill>
                    <a:schemeClr val="accent6"/>
                  </a:solidFill>
                </a:rPr>
                <a:t>Impulse + Netzwerken </a:t>
              </a:r>
            </a:p>
          </p:txBody>
        </p:sp>
        <p:cxnSp>
          <p:nvCxnSpPr>
            <p:cNvPr id="20" name="Gerader Verbinder 46">
              <a:extLst>
                <a:ext uri="{FF2B5EF4-FFF2-40B4-BE49-F238E27FC236}">
                  <a16:creationId xmlns:a16="http://schemas.microsoft.com/office/drawing/2014/main" id="{9470A7A4-B3DF-455B-9ACD-3D1FD1DD7DF6}"/>
                </a:ext>
              </a:extLst>
            </p:cNvPr>
            <p:cNvCxnSpPr/>
            <p:nvPr/>
          </p:nvCxnSpPr>
          <p:spPr>
            <a:xfrm>
              <a:off x="6220949" y="1790277"/>
              <a:ext cx="4177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feld 78">
            <a:extLst>
              <a:ext uri="{FF2B5EF4-FFF2-40B4-BE49-F238E27FC236}">
                <a16:creationId xmlns:a16="http://schemas.microsoft.com/office/drawing/2014/main" id="{3F7F8164-0538-4C26-99C9-21D17044C40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261798" y="3109464"/>
            <a:ext cx="2688161" cy="6155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de-DE" sz="4000" b="1" dirty="0"/>
              <a:t>Wo, wann?</a:t>
            </a:r>
          </a:p>
        </p:txBody>
      </p:sp>
      <p:grpSp>
        <p:nvGrpSpPr>
          <p:cNvPr id="23" name="Gruppieren 54">
            <a:extLst>
              <a:ext uri="{FF2B5EF4-FFF2-40B4-BE49-F238E27FC236}">
                <a16:creationId xmlns:a16="http://schemas.microsoft.com/office/drawing/2014/main" id="{F7D94119-F0D2-4125-8D00-AAC5B5DD30E0}"/>
              </a:ext>
            </a:extLst>
          </p:cNvPr>
          <p:cNvGrpSpPr/>
          <p:nvPr/>
        </p:nvGrpSpPr>
        <p:grpSpPr>
          <a:xfrm>
            <a:off x="6261798" y="3786572"/>
            <a:ext cx="2688161" cy="377402"/>
            <a:chOff x="6220949" y="1412875"/>
            <a:chExt cx="4177176" cy="377402"/>
          </a:xfrm>
        </p:grpSpPr>
        <p:sp>
          <p:nvSpPr>
            <p:cNvPr id="24" name="Textplatzhalter 5">
              <a:extLst>
                <a:ext uri="{FF2B5EF4-FFF2-40B4-BE49-F238E27FC236}">
                  <a16:creationId xmlns:a16="http://schemas.microsoft.com/office/drawing/2014/main" id="{C7B4FF03-63BC-4052-BD95-C848BCD3713B}"/>
                </a:ext>
              </a:extLst>
            </p:cNvPr>
            <p:cNvSpPr txBox="1">
              <a:spLocks/>
            </p:cNvSpPr>
            <p:nvPr/>
          </p:nvSpPr>
          <p:spPr>
            <a:xfrm>
              <a:off x="6220949" y="1412875"/>
              <a:ext cx="4177176" cy="349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vert="horz" wrap="square" lIns="0" tIns="0" rIns="0" bIns="72000" rtlCol="0" anchor="t" anchorCtr="0">
              <a:spAutoFit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4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88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32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b="1" dirty="0">
                  <a:solidFill>
                    <a:schemeClr val="accent6"/>
                  </a:solidFill>
                </a:rPr>
                <a:t>Konferenzraum</a:t>
              </a:r>
            </a:p>
          </p:txBody>
        </p:sp>
        <p:cxnSp>
          <p:nvCxnSpPr>
            <p:cNvPr id="25" name="Gerader Verbinder 56">
              <a:extLst>
                <a:ext uri="{FF2B5EF4-FFF2-40B4-BE49-F238E27FC236}">
                  <a16:creationId xmlns:a16="http://schemas.microsoft.com/office/drawing/2014/main" id="{7784C3EE-B9B6-4688-B798-B4C129BEA5A0}"/>
                </a:ext>
              </a:extLst>
            </p:cNvPr>
            <p:cNvCxnSpPr/>
            <p:nvPr/>
          </p:nvCxnSpPr>
          <p:spPr>
            <a:xfrm>
              <a:off x="6220949" y="1790277"/>
              <a:ext cx="4177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B2B20799-2E0A-431B-93F8-1580359B945B}"/>
              </a:ext>
            </a:extLst>
          </p:cNvPr>
          <p:cNvSpPr txBox="1">
            <a:spLocks/>
          </p:cNvSpPr>
          <p:nvPr/>
        </p:nvSpPr>
        <p:spPr bwMode="gray">
          <a:xfrm>
            <a:off x="3413705" y="4268242"/>
            <a:ext cx="2429986" cy="186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144000" rIns="0" bIns="0" rtlCol="0">
            <a:spAutoFit/>
          </a:bodyPr>
          <a:lstStyle>
            <a:defPPr>
              <a:defRPr lang="de-DE"/>
            </a:defPPr>
            <a:lvl1pPr algn="ctr">
              <a:lnSpc>
                <a:spcPct val="100000"/>
              </a:lnSpc>
              <a:spcBef>
                <a:spcPts val="0"/>
              </a:spcBef>
              <a:defRPr sz="1600"/>
            </a:lvl1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dirty="0"/>
              <a:t>Spannendes und hoch aktuelles Thema. Es geht um </a:t>
            </a:r>
            <a:r>
              <a:rPr lang="de-DE" b="1" dirty="0"/>
              <a:t>Wissensvermittlung</a:t>
            </a:r>
            <a:r>
              <a:rPr lang="de-DE" dirty="0"/>
              <a:t>, </a:t>
            </a:r>
            <a:r>
              <a:rPr lang="de-DE" b="1" dirty="0"/>
              <a:t>praxisrelevante Einblicke</a:t>
            </a:r>
            <a:r>
              <a:rPr lang="de-DE" dirty="0"/>
              <a:t>, </a:t>
            </a:r>
            <a:r>
              <a:rPr lang="de-DE" b="1" dirty="0"/>
              <a:t>Diskussionen</a:t>
            </a:r>
            <a:r>
              <a:rPr lang="de-DE" dirty="0"/>
              <a:t>, </a:t>
            </a:r>
            <a:r>
              <a:rPr lang="de-DE" b="1" dirty="0"/>
              <a:t>Impulse</a:t>
            </a:r>
            <a:r>
              <a:rPr lang="de-DE" dirty="0"/>
              <a:t> und die Erweiterung des eigenen </a:t>
            </a:r>
            <a:r>
              <a:rPr lang="de-DE" b="1" dirty="0"/>
              <a:t>Netzwerkes</a:t>
            </a:r>
            <a:endParaRPr lang="de-DE" dirty="0"/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EFBCE2C-4DF2-43C9-A442-45BBFA2CC939}"/>
              </a:ext>
            </a:extLst>
          </p:cNvPr>
          <p:cNvSpPr txBox="1">
            <a:spLocks/>
          </p:cNvSpPr>
          <p:nvPr/>
        </p:nvSpPr>
        <p:spPr bwMode="gray">
          <a:xfrm>
            <a:off x="6242859" y="4268242"/>
            <a:ext cx="2688160" cy="186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144000" rIns="0" bIns="0" rtlCol="0">
            <a:spAutoFit/>
          </a:bodyPr>
          <a:lstStyle>
            <a:defPPr>
              <a:defRPr lang="de-DE"/>
            </a:defPPr>
            <a:lvl1pPr algn="ctr">
              <a:lnSpc>
                <a:spcPct val="100000"/>
              </a:lnSpc>
              <a:spcBef>
                <a:spcPts val="0"/>
              </a:spcBef>
              <a:defRPr sz="1600"/>
            </a:lvl1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dirty="0"/>
              <a:t>Gastvortrag findet statt am </a:t>
            </a:r>
            <a:r>
              <a:rPr lang="de-DE" b="1" u="sng" dirty="0"/>
              <a:t>07.12.2023 von 14- 18 Uhr </a:t>
            </a:r>
            <a:r>
              <a:rPr lang="de-DE" b="1" dirty="0"/>
              <a:t>in Präsenz im Konferenzraum der </a:t>
            </a:r>
            <a:r>
              <a:rPr lang="en-US" b="1" dirty="0"/>
              <a:t>Faculty of Economics and Business Administration. </a:t>
            </a:r>
            <a:r>
              <a:rPr lang="de-DE" dirty="0"/>
              <a:t>Themen werden auf Deutsch präsentiert </a:t>
            </a:r>
          </a:p>
        </p:txBody>
      </p:sp>
      <p:sp>
        <p:nvSpPr>
          <p:cNvPr id="29" name="Textfeld 78">
            <a:extLst>
              <a:ext uri="{FF2B5EF4-FFF2-40B4-BE49-F238E27FC236}">
                <a16:creationId xmlns:a16="http://schemas.microsoft.com/office/drawing/2014/main" id="{5ED5BA2C-0B5F-4C22-B92F-411A9EA328BB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9235913" y="3109464"/>
            <a:ext cx="2688161" cy="677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de-DE" sz="4000" b="1" dirty="0"/>
              <a:t>Wer?</a:t>
            </a:r>
          </a:p>
        </p:txBody>
      </p:sp>
      <p:grpSp>
        <p:nvGrpSpPr>
          <p:cNvPr id="30" name="Gruppieren 54">
            <a:extLst>
              <a:ext uri="{FF2B5EF4-FFF2-40B4-BE49-F238E27FC236}">
                <a16:creationId xmlns:a16="http://schemas.microsoft.com/office/drawing/2014/main" id="{1A74F3DB-5A22-4CC8-B48F-796C1144DC24}"/>
              </a:ext>
            </a:extLst>
          </p:cNvPr>
          <p:cNvGrpSpPr/>
          <p:nvPr/>
        </p:nvGrpSpPr>
        <p:grpSpPr>
          <a:xfrm>
            <a:off x="9235913" y="3786572"/>
            <a:ext cx="2688161" cy="377402"/>
            <a:chOff x="6220949" y="1412875"/>
            <a:chExt cx="4177176" cy="377402"/>
          </a:xfrm>
        </p:grpSpPr>
        <p:sp>
          <p:nvSpPr>
            <p:cNvPr id="31" name="Textplatzhalter 5">
              <a:extLst>
                <a:ext uri="{FF2B5EF4-FFF2-40B4-BE49-F238E27FC236}">
                  <a16:creationId xmlns:a16="http://schemas.microsoft.com/office/drawing/2014/main" id="{6CA70EE4-5326-43B6-BA17-B96DB09C1442}"/>
                </a:ext>
              </a:extLst>
            </p:cNvPr>
            <p:cNvSpPr txBox="1">
              <a:spLocks/>
            </p:cNvSpPr>
            <p:nvPr/>
          </p:nvSpPr>
          <p:spPr>
            <a:xfrm>
              <a:off x="6220949" y="1412875"/>
              <a:ext cx="4177176" cy="349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vert="horz" wrap="square" lIns="0" tIns="0" rIns="0" bIns="72000" rtlCol="0" anchor="t" anchorCtr="0">
              <a:spAutoFit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44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88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32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76000" indent="-14400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800" b="1" dirty="0">
                  <a:solidFill>
                    <a:schemeClr val="accent6"/>
                  </a:solidFill>
                </a:rPr>
                <a:t>Studenten</a:t>
              </a:r>
            </a:p>
          </p:txBody>
        </p:sp>
        <p:cxnSp>
          <p:nvCxnSpPr>
            <p:cNvPr id="32" name="Gerader Verbinder 56">
              <a:extLst>
                <a:ext uri="{FF2B5EF4-FFF2-40B4-BE49-F238E27FC236}">
                  <a16:creationId xmlns:a16="http://schemas.microsoft.com/office/drawing/2014/main" id="{78D9FB8A-B835-49C1-B9F3-ED65CD9E5401}"/>
                </a:ext>
              </a:extLst>
            </p:cNvPr>
            <p:cNvCxnSpPr/>
            <p:nvPr/>
          </p:nvCxnSpPr>
          <p:spPr>
            <a:xfrm>
              <a:off x="6220949" y="1790277"/>
              <a:ext cx="4177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platzhalter 5">
            <a:extLst>
              <a:ext uri="{FF2B5EF4-FFF2-40B4-BE49-F238E27FC236}">
                <a16:creationId xmlns:a16="http://schemas.microsoft.com/office/drawing/2014/main" id="{D41598BD-CE76-4F04-8E2B-4343EB4DC8DF}"/>
              </a:ext>
            </a:extLst>
          </p:cNvPr>
          <p:cNvSpPr txBox="1">
            <a:spLocks/>
          </p:cNvSpPr>
          <p:nvPr/>
        </p:nvSpPr>
        <p:spPr bwMode="gray">
          <a:xfrm>
            <a:off x="9366352" y="4268242"/>
            <a:ext cx="2429986" cy="186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144000" rIns="0" bIns="0" rtlCol="0">
            <a:spAutoFit/>
          </a:bodyPr>
          <a:lstStyle>
            <a:defPPr>
              <a:defRPr lang="de-DE"/>
            </a:defPPr>
            <a:lvl1pPr algn="ctr">
              <a:lnSpc>
                <a:spcPct val="100000"/>
              </a:lnSpc>
              <a:spcBef>
                <a:spcPts val="0"/>
              </a:spcBef>
              <a:defRPr sz="1600"/>
            </a:lvl1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b="1" dirty="0"/>
              <a:t>Semesterübergreifende Veranstaltung </a:t>
            </a:r>
            <a:r>
              <a:rPr lang="de-DE" dirty="0"/>
              <a:t>für die UBB –Studenten* Wirtschafts-wissenschaften und Informatik. Willkommen sind Bachelor- und Master-Studenten*</a:t>
            </a:r>
          </a:p>
        </p:txBody>
      </p:sp>
      <p:sp>
        <p:nvSpPr>
          <p:cNvPr id="37" name="Rectangle 75">
            <a:extLst>
              <a:ext uri="{FF2B5EF4-FFF2-40B4-BE49-F238E27FC236}">
                <a16:creationId xmlns:a16="http://schemas.microsoft.com/office/drawing/2014/main" id="{14A24C00-B8EF-4B25-A472-28C564F04049}"/>
              </a:ext>
            </a:extLst>
          </p:cNvPr>
          <p:cNvSpPr/>
          <p:nvPr/>
        </p:nvSpPr>
        <p:spPr>
          <a:xfrm>
            <a:off x="0" y="-6148"/>
            <a:ext cx="12192000" cy="2712117"/>
          </a:xfrm>
          <a:prstGeom prst="rect">
            <a:avLst/>
          </a:prstGeom>
          <a:gradFill>
            <a:gsLst>
              <a:gs pos="0">
                <a:schemeClr val="tx1">
                  <a:alpha val="60000"/>
                </a:schemeClr>
              </a:gs>
              <a:gs pos="100000">
                <a:schemeClr val="tx1">
                  <a:alpha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rtlCol="0" anchor="t"/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8" name="Gruppieren 10">
            <a:extLst>
              <a:ext uri="{FF2B5EF4-FFF2-40B4-BE49-F238E27FC236}">
                <a16:creationId xmlns:a16="http://schemas.microsoft.com/office/drawing/2014/main" id="{18A263A3-C124-4029-8509-286CA80AD536}"/>
              </a:ext>
            </a:extLst>
          </p:cNvPr>
          <p:cNvGrpSpPr/>
          <p:nvPr/>
        </p:nvGrpSpPr>
        <p:grpSpPr>
          <a:xfrm>
            <a:off x="1250256" y="2200823"/>
            <a:ext cx="844476" cy="844491"/>
            <a:chOff x="2717106" y="2200823"/>
            <a:chExt cx="844476" cy="844491"/>
          </a:xfrm>
        </p:grpSpPr>
        <p:sp>
          <p:nvSpPr>
            <p:cNvPr id="9" name="Ellipse 278">
              <a:extLst>
                <a:ext uri="{FF2B5EF4-FFF2-40B4-BE49-F238E27FC236}">
                  <a16:creationId xmlns:a16="http://schemas.microsoft.com/office/drawing/2014/main" id="{0251DE17-BDDD-4AFE-BFD1-0D943B767440}"/>
                </a:ext>
              </a:extLst>
            </p:cNvPr>
            <p:cNvSpPr/>
            <p:nvPr/>
          </p:nvSpPr>
          <p:spPr>
            <a:xfrm>
              <a:off x="2717106" y="2200823"/>
              <a:ext cx="844476" cy="8444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29456" tIns="43152" rIns="129456" bIns="43152" rtlCol="0" anchor="ctr" anchorCtr="0">
              <a:normAutofit/>
            </a:bodyPr>
            <a:lstStyle/>
            <a:p>
              <a:pPr algn="ctr"/>
              <a:endParaRPr lang="de-DE" sz="2400" dirty="0">
                <a:solidFill>
                  <a:srgbClr val="C00000"/>
                </a:solidFill>
                <a:latin typeface="+mj-lt"/>
              </a:endParaRPr>
            </a:p>
          </p:txBody>
        </p:sp>
        <p:pic>
          <p:nvPicPr>
            <p:cNvPr id="10" name="Graphic 4">
              <a:extLst>
                <a:ext uri="{FF2B5EF4-FFF2-40B4-BE49-F238E27FC236}">
                  <a16:creationId xmlns:a16="http://schemas.microsoft.com/office/drawing/2014/main" id="{4E1A3DD7-466A-4C22-85D6-07672FFA3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8455" y="2288775"/>
              <a:ext cx="647700" cy="647700"/>
            </a:xfrm>
            <a:prstGeom prst="rect">
              <a:avLst/>
            </a:prstGeom>
          </p:spPr>
        </p:pic>
      </p:grpSp>
      <p:sp>
        <p:nvSpPr>
          <p:cNvPr id="16" name="Ellipse 215">
            <a:extLst>
              <a:ext uri="{FF2B5EF4-FFF2-40B4-BE49-F238E27FC236}">
                <a16:creationId xmlns:a16="http://schemas.microsoft.com/office/drawing/2014/main" id="{585B3575-9D5B-48C9-8693-5222B28D472C}"/>
              </a:ext>
            </a:extLst>
          </p:cNvPr>
          <p:cNvSpPr/>
          <p:nvPr/>
        </p:nvSpPr>
        <p:spPr>
          <a:xfrm>
            <a:off x="4204386" y="2200823"/>
            <a:ext cx="844476" cy="8444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9456" tIns="43152" rIns="129456" bIns="43152" rtlCol="0" anchor="ctr" anchorCtr="0">
            <a:normAutofit/>
          </a:bodyPr>
          <a:lstStyle/>
          <a:p>
            <a:pPr algn="ctr"/>
            <a:endParaRPr lang="de-DE" sz="2400" dirty="0">
              <a:latin typeface="+mj-lt"/>
            </a:endParaRPr>
          </a:p>
        </p:txBody>
      </p:sp>
      <p:pic>
        <p:nvPicPr>
          <p:cNvPr id="36" name="Graphic 4">
            <a:extLst>
              <a:ext uri="{FF2B5EF4-FFF2-40B4-BE49-F238E27FC236}">
                <a16:creationId xmlns:a16="http://schemas.microsoft.com/office/drawing/2014/main" id="{5BD0D072-B35D-451A-BD57-9E839680CA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56928" y="2325934"/>
            <a:ext cx="572215" cy="572215"/>
          </a:xfrm>
          <a:prstGeom prst="rect">
            <a:avLst/>
          </a:prstGeom>
        </p:spPr>
      </p:pic>
      <p:sp>
        <p:nvSpPr>
          <p:cNvPr id="21" name="Ellipse 221">
            <a:extLst>
              <a:ext uri="{FF2B5EF4-FFF2-40B4-BE49-F238E27FC236}">
                <a16:creationId xmlns:a16="http://schemas.microsoft.com/office/drawing/2014/main" id="{ABC52B7A-3F83-42B2-9672-BBA3D7CB3D23}"/>
              </a:ext>
            </a:extLst>
          </p:cNvPr>
          <p:cNvSpPr/>
          <p:nvPr/>
        </p:nvSpPr>
        <p:spPr>
          <a:xfrm>
            <a:off x="7164701" y="2200823"/>
            <a:ext cx="844476" cy="8444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9456" tIns="43152" rIns="129456" bIns="43152" rtlCol="0" anchor="ctr" anchorCtr="0">
            <a:normAutofit/>
          </a:bodyPr>
          <a:lstStyle/>
          <a:p>
            <a:pPr algn="ctr"/>
            <a:endParaRPr lang="de-DE" sz="2400" dirty="0">
              <a:latin typeface="+mj-lt"/>
            </a:endParaRPr>
          </a:p>
        </p:txBody>
      </p:sp>
      <p:pic>
        <p:nvPicPr>
          <p:cNvPr id="35" name="Picture 103">
            <a:extLst>
              <a:ext uri="{FF2B5EF4-FFF2-40B4-BE49-F238E27FC236}">
                <a16:creationId xmlns:a16="http://schemas.microsoft.com/office/drawing/2014/main" id="{0ED79262-8A99-4C33-9F7A-63233034EE36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66" y="2332716"/>
            <a:ext cx="586946" cy="542925"/>
          </a:xfrm>
          <a:prstGeom prst="rect">
            <a:avLst/>
          </a:prstGeom>
        </p:spPr>
      </p:pic>
      <p:sp>
        <p:nvSpPr>
          <p:cNvPr id="28" name="Ellipse 221">
            <a:extLst>
              <a:ext uri="{FF2B5EF4-FFF2-40B4-BE49-F238E27FC236}">
                <a16:creationId xmlns:a16="http://schemas.microsoft.com/office/drawing/2014/main" id="{D69EEF51-5D76-421F-8845-220804685C82}"/>
              </a:ext>
            </a:extLst>
          </p:cNvPr>
          <p:cNvSpPr/>
          <p:nvPr/>
        </p:nvSpPr>
        <p:spPr>
          <a:xfrm>
            <a:off x="10138816" y="2200823"/>
            <a:ext cx="844476" cy="8444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9456" tIns="43152" rIns="129456" bIns="43152" rtlCol="0" anchor="ctr" anchorCtr="0">
            <a:normAutofit/>
          </a:bodyPr>
          <a:lstStyle/>
          <a:p>
            <a:pPr algn="ctr"/>
            <a:endParaRPr lang="de-DE" sz="2400" dirty="0">
              <a:latin typeface="+mj-lt"/>
            </a:endParaRPr>
          </a:p>
        </p:txBody>
      </p:sp>
      <p:pic>
        <p:nvPicPr>
          <p:cNvPr id="34" name="Picture 102">
            <a:extLst>
              <a:ext uri="{FF2B5EF4-FFF2-40B4-BE49-F238E27FC236}">
                <a16:creationId xmlns:a16="http://schemas.microsoft.com/office/drawing/2014/main" id="{4E5D5F0C-3A8A-4892-A05F-EF57C3C458B9}"/>
              </a:ext>
            </a:extLst>
          </p:cNvPr>
          <p:cNvPicPr>
            <a:picLocks noChangeAspect="1"/>
          </p:cNvPicPr>
          <p:nvPr/>
        </p:nvPicPr>
        <p:blipFill>
          <a:blip r:embed="rId1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920" y="2357419"/>
            <a:ext cx="594267" cy="594267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47677A7E-B228-4FE6-B198-B55090298709}"/>
              </a:ext>
            </a:extLst>
          </p:cNvPr>
          <p:cNvSpPr txBox="1"/>
          <p:nvPr/>
        </p:nvSpPr>
        <p:spPr>
          <a:xfrm>
            <a:off x="229704" y="438738"/>
            <a:ext cx="8261108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Gastvortrag</a:t>
            </a:r>
            <a:r>
              <a:rPr lang="en-US" sz="4000" b="1" dirty="0">
                <a:solidFill>
                  <a:schemeClr val="bg1"/>
                </a:solidFill>
              </a:rPr>
              <a:t> 07.12.2023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“</a:t>
            </a:r>
            <a:r>
              <a:rPr lang="en-US" sz="4000" b="1" dirty="0" err="1">
                <a:solidFill>
                  <a:schemeClr val="bg1"/>
                </a:solidFill>
              </a:rPr>
              <a:t>Innovationsmanagement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bei</a:t>
            </a:r>
            <a:r>
              <a:rPr lang="en-US" sz="4000" b="1" dirty="0">
                <a:solidFill>
                  <a:schemeClr val="bg1"/>
                </a:solidFill>
              </a:rPr>
              <a:t> Porsche”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0DD9057-7B9A-5C5D-749A-756B19C2C97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9476" y="6049690"/>
            <a:ext cx="11833362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28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5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4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3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wNwFih02KkmQwYjpzy2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5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4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  <p:tag name="BTFPLAYOUTCOLUMNS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58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c43XBeDkCHNe3jMDbn2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c43XBeDkCHNe3jMDbn2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3"/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c43XBeDkCHNe3jMDbn2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c43XBeDkCHNe3jMDbn2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4"/>
  <p:tag name="THINKCELLSHAPEDONOTDELETE" val="trMR.hhxr70M0eUKxIYR8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28"/>
</p:tagLst>
</file>

<file path=ppt/theme/theme1.xml><?xml version="1.0" encoding="utf-8"?>
<a:theme xmlns:a="http://schemas.openxmlformats.org/drawingml/2006/main" name="PORSCHE_DE">
  <a:themeElements>
    <a:clrScheme name="Porsche">
      <a:dk1>
        <a:sysClr val="windowText" lastClr="000000"/>
      </a:dk1>
      <a:lt1>
        <a:srgbClr val="FFFFFF"/>
      </a:lt1>
      <a:dk2>
        <a:srgbClr val="403F45"/>
      </a:dk2>
      <a:lt2>
        <a:srgbClr val="DAD9DE"/>
      </a:lt2>
      <a:accent1>
        <a:srgbClr val="000000"/>
      </a:accent1>
      <a:accent2>
        <a:srgbClr val="403F45"/>
      </a:accent2>
      <a:accent3>
        <a:srgbClr val="737278"/>
      </a:accent3>
      <a:accent4>
        <a:srgbClr val="B5B4BA"/>
      </a:accent4>
      <a:accent5>
        <a:srgbClr val="DAD9DE"/>
      </a:accent5>
      <a:accent6>
        <a:srgbClr val="D5001C"/>
      </a:accent6>
      <a:hlink>
        <a:srgbClr val="D5001C"/>
      </a:hlink>
      <a:folHlink>
        <a:srgbClr val="737278"/>
      </a:folHlink>
    </a:clrScheme>
    <a:fontScheme name="Porsche">
      <a:majorFont>
        <a:latin typeface="Porsche Next TT"/>
        <a:ea typeface=""/>
        <a:cs typeface=""/>
      </a:majorFont>
      <a:minorFont>
        <a:latin typeface="Porsche Next 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108000" tIns="72000" rIns="108000" bIns="72000" rtlCol="0" anchor="t"/>
      <a:lstStyle>
        <a:defPPr algn="l">
          <a:lnSpc>
            <a:spcPct val="110000"/>
          </a:lnSpc>
          <a:spcBef>
            <a:spcPts val="600"/>
          </a:spcBef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lIns="0" tIns="0" rIns="0" bIns="0" rtlCol="0">
        <a:spAutoFit/>
      </a:bodyPr>
      <a:lstStyle>
        <a:defPPr algn="l">
          <a:defRPr smtClean="0"/>
        </a:defPPr>
      </a:lstStyle>
    </a:txDef>
  </a:objectDefaults>
  <a:extraClrSchemeLst/>
  <a:custClrLst>
    <a:custClr>
      <a:srgbClr val="19334D"/>
    </a:custClr>
    <a:custClr>
      <a:srgbClr val="2A4B6D"/>
    </a:custClr>
    <a:custClr>
      <a:srgbClr val="3A6B9B"/>
    </a:custClr>
    <a:custClr>
      <a:srgbClr val="5391C4"/>
    </a:custClr>
    <a:custClr>
      <a:srgbClr val="76AFDC"/>
    </a:custClr>
    <a:custClr>
      <a:srgbClr val="D1E0F0"/>
    </a:custClr>
    <a:custClr>
      <a:srgbClr val="017379"/>
    </a:custClr>
    <a:custClr>
      <a:srgbClr val="3AB4BA"/>
    </a:custClr>
    <a:custClr>
      <a:srgbClr val="658E11"/>
    </a:custClr>
    <a:custClr>
      <a:srgbClr val="8CB527"/>
    </a:custClr>
    <a:custClr>
      <a:srgbClr val="D88711"/>
    </a:custClr>
    <a:custClr>
      <a:srgbClr val="F2A100"/>
    </a:custClr>
    <a:custClr>
      <a:srgbClr val="FFBE00"/>
    </a:custClr>
    <a:custClr>
      <a:srgbClr val="FFE200"/>
    </a:custClr>
    <a:custClr>
      <a:srgbClr val="94001B"/>
    </a:custClr>
    <a:custClr>
      <a:srgbClr val="C32718"/>
    </a:custClr>
    <a:custClr>
      <a:srgbClr val="700043"/>
    </a:custClr>
    <a:custClr>
      <a:srgbClr val="B7006D"/>
    </a:custClr>
    <a:custClr>
      <a:srgbClr val="3C007E"/>
    </a:custClr>
    <a:custClr>
      <a:srgbClr val="8D57CB"/>
    </a:custClr>
    <a:custClr>
      <a:srgbClr val="D2EB2D"/>
    </a:custClr>
  </a:custClrLst>
  <a:extLst>
    <a:ext uri="{05A4C25C-085E-4340-85A3-A5531E510DB2}">
      <thm15:themeFamily xmlns:thm15="http://schemas.microsoft.com/office/thememl/2012/main" name="PORSCHE_Template_DE.potx" id="{15C88F46-7675-4A18-9075-C3CDBF161B94}" vid="{55821BC3-1582-4EF7-B3C9-F372A0E11257}"/>
    </a:ext>
  </a:extLst>
</a:theme>
</file>

<file path=ppt/theme/theme2.xml><?xml version="1.0" encoding="utf-8"?>
<a:theme xmlns:a="http://schemas.openxmlformats.org/drawingml/2006/main" name="Master">
  <a:themeElements>
    <a:clrScheme name="Volkswagen AG">
      <a:dk1>
        <a:sysClr val="windowText" lastClr="000000"/>
      </a:dk1>
      <a:lt1>
        <a:sysClr val="window" lastClr="FFFFFF"/>
      </a:lt1>
      <a:dk2>
        <a:srgbClr val="4C5356"/>
      </a:dk2>
      <a:lt2>
        <a:srgbClr val="FFFFFF"/>
      </a:lt2>
      <a:accent1>
        <a:srgbClr val="4C5356"/>
      </a:accent1>
      <a:accent2>
        <a:srgbClr val="C6DFE7"/>
      </a:accent2>
      <a:accent3>
        <a:srgbClr val="006384"/>
      </a:accent3>
      <a:accent4>
        <a:srgbClr val="80B0C8"/>
      </a:accent4>
      <a:accent5>
        <a:srgbClr val="004666"/>
      </a:accent5>
      <a:accent6>
        <a:srgbClr val="A8ADB3"/>
      </a:accent6>
      <a:hlink>
        <a:srgbClr val="5F1939"/>
      </a:hlink>
      <a:folHlink>
        <a:srgbClr val="80B0C8"/>
      </a:folHlink>
    </a:clrScheme>
    <a:fontScheme name="VWAG">
      <a:majorFont>
        <a:latin typeface="VWAG TheSans"/>
        <a:ea typeface="Arial"/>
        <a:cs typeface="Arial"/>
      </a:majorFont>
      <a:minorFont>
        <a:latin typeface="VWAG TheSan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Aft>
            <a:spcPts val="450"/>
          </a:spcAft>
          <a:defRPr sz="1400" dirty="0" smtClean="0"/>
        </a:defPPr>
      </a:lstStyle>
    </a:txDef>
  </a:objectDefaults>
  <a:extraClrSchemeLst/>
  <a:custClrLst>
    <a:custClr name="VWAGSilberHell">
      <a:srgbClr val="D4D6D9"/>
    </a:custClr>
    <a:custClr name="PowerpointBlau">
      <a:srgbClr val="003366"/>
    </a:custClr>
    <a:custClr name="VWAGDunkelrot">
      <a:srgbClr val="5F1939"/>
    </a:custClr>
    <a:custClr name="VWAGRot">
      <a:srgbClr val="A21E4D"/>
    </a:custClr>
    <a:custClr name="VWAGOrange">
      <a:srgbClr val="D8AA00"/>
    </a:custClr>
    <a:custClr name="VWAGSand">
      <a:srgbClr val="F6E5BC"/>
    </a:custClr>
    <a:custClr name="VWAGGruen">
      <a:srgbClr val="95A844"/>
    </a:custClr>
    <a:custClr name="VWAGHellgruen">
      <a:srgbClr val="C2CCA6"/>
    </a:custClr>
    <a:custClr name="leer">
      <a:srgbClr val="FFFFFF"/>
    </a:custClr>
    <a:custClr name="leer">
      <a:srgbClr val="FFFFFF"/>
    </a:custClr>
    <a:custClr name="AmpelfarbeRot">
      <a:srgbClr val="DA0C1F"/>
    </a:custClr>
    <a:custClr name="AmpelfarbeGelb">
      <a:srgbClr val="FCCD22"/>
    </a:custClr>
    <a:custClr name="AmpelfarbeGruen">
      <a:srgbClr val="64A844"/>
    </a:custClr>
    <a:custClr name="leer">
      <a:srgbClr val="FFFFFF"/>
    </a:custClr>
    <a:custClr name="leer">
      <a:srgbClr val="FFFFFF"/>
    </a:custClr>
    <a:custClr name="leer">
      <a:srgbClr val="FFFFFF"/>
    </a:custClr>
    <a:custClr name="leer">
      <a:srgbClr val="FFFFFF"/>
    </a:custClr>
    <a:custClr name="leer">
      <a:srgbClr val="FFFFFF"/>
    </a:custClr>
    <a:custClr name="leer">
      <a:srgbClr val="FFFFFF"/>
    </a:custClr>
    <a:custClr name="leer">
      <a:srgbClr val="FFFFFF"/>
    </a:custClr>
  </a:custClrLst>
  <a:extLst>
    <a:ext uri="{05A4C25C-085E-4340-85A3-A5531E510DB2}">
      <thm15:themeFamily xmlns:thm15="http://schemas.microsoft.com/office/thememl/2012/main" name="VWGroup_pptMaster_16zu9_Deutsch.pptx" id="{3CB5FBDB-58B9-415A-AED3-C053E117A465}" vid="{2F0952B9-162B-4309-B0A8-96D387AF6AFF}"/>
    </a:ext>
  </a:extLst>
</a:theme>
</file>

<file path=ppt/theme/theme3.xml><?xml version="1.0" encoding="utf-8"?>
<a:theme xmlns:a="http://schemas.openxmlformats.org/drawingml/2006/main" name="Office">
  <a:themeElements>
    <a:clrScheme name="Porsche">
      <a:dk1>
        <a:sysClr val="windowText" lastClr="000000"/>
      </a:dk1>
      <a:lt1>
        <a:sysClr val="window" lastClr="FFFFFF"/>
      </a:lt1>
      <a:dk2>
        <a:srgbClr val="403F45"/>
      </a:dk2>
      <a:lt2>
        <a:srgbClr val="F3F2F7"/>
      </a:lt2>
      <a:accent1>
        <a:srgbClr val="000000"/>
      </a:accent1>
      <a:accent2>
        <a:srgbClr val="403F45"/>
      </a:accent2>
      <a:accent3>
        <a:srgbClr val="737278"/>
      </a:accent3>
      <a:accent4>
        <a:srgbClr val="B5B4BA"/>
      </a:accent4>
      <a:accent5>
        <a:srgbClr val="DAD9DE"/>
      </a:accent5>
      <a:accent6>
        <a:srgbClr val="D5001C"/>
      </a:accent6>
      <a:hlink>
        <a:srgbClr val="D5001C"/>
      </a:hlink>
      <a:folHlink>
        <a:srgbClr val="737278"/>
      </a:folHlink>
    </a:clrScheme>
    <a:fontScheme name="Porsche">
      <a:majorFont>
        <a:latin typeface="Porsche Next TT"/>
        <a:ea typeface=""/>
        <a:cs typeface=""/>
      </a:majorFont>
      <a:minorFont>
        <a:latin typeface="Porsche Next 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Porsche">
      <a:dk1>
        <a:sysClr val="windowText" lastClr="000000"/>
      </a:dk1>
      <a:lt1>
        <a:sysClr val="window" lastClr="FFFFFF"/>
      </a:lt1>
      <a:dk2>
        <a:srgbClr val="403F45"/>
      </a:dk2>
      <a:lt2>
        <a:srgbClr val="F3F2F7"/>
      </a:lt2>
      <a:accent1>
        <a:srgbClr val="000000"/>
      </a:accent1>
      <a:accent2>
        <a:srgbClr val="403F45"/>
      </a:accent2>
      <a:accent3>
        <a:srgbClr val="737278"/>
      </a:accent3>
      <a:accent4>
        <a:srgbClr val="B5B4BA"/>
      </a:accent4>
      <a:accent5>
        <a:srgbClr val="DAD9DE"/>
      </a:accent5>
      <a:accent6>
        <a:srgbClr val="D5001C"/>
      </a:accent6>
      <a:hlink>
        <a:srgbClr val="D5001C"/>
      </a:hlink>
      <a:folHlink>
        <a:srgbClr val="737278"/>
      </a:folHlink>
    </a:clrScheme>
    <a:fontScheme name="Porsche">
      <a:majorFont>
        <a:latin typeface="Porsche Next TT"/>
        <a:ea typeface=""/>
        <a:cs typeface=""/>
      </a:majorFont>
      <a:minorFont>
        <a:latin typeface="Porsche Next 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qs:outline xmlns:qs="urn:strategyCompass:quickSlide:basic:outline:2014">
  <qs:settings>
    <qs:designID>AgendaBild</qs:designID>
    <qs:numberingChecked>True</qs:numberingChecked>
    <qs:subNumberingChecked>False</qs:subNumberingChecked>
    <qs:pagesNumberChecked>False</qs:pagesNumberChecked>
    <qs:topicsChecked>False</qs:topicsChecked>
    <qs:subtopicsChecked>False</qs:subtopicsChecked>
    <qs:extratopicsChecked>False</qs:extratopicsChecked>
    <qs:overviewChecked>True</qs:overviewChecked>
    <qs:chapterNumberOnSlidesChecked>False</qs:chapterNumberOnSlidesChecked>
    <qs:chapterNameOnSlidesChecked>False</qs:chapterNameOnSlidesChecked>
    <qs:autoUpdateChecked>False</qs:autoUpdateChecked>
    <qs:subChaptersOnlyOnActiveChapter>False</qs:subChaptersOnlyOnActiveChapter>
    <qs:separatorOnlyActiveChapterChecked>False</qs:separatorOnlyActiveChapterChecked>
    <qs:overviewWithSubchaptersChecked>False</qs:overviewWithSubchaptersChecked>
    <qs:sectionsChecked>False</qs:sectionsChecked>
    <qs:navigationChecked>False</qs:navigationChecked>
    <qs:navigationSubChecked>False</qs:navigationSubChecked>
    <qs:linkChecked>False</qs:linkChecked>
  </qs:settings>
  <qs:title>Inhaltsverzeichnis</qs:title>
  <qs:overviewpage>474</qs:overviewpage>
  <qs:chapter>
    <qs:id>475</qs:id>
    <qs:pageNr>9</qs:pageNr>
    <qs:slideIndex>9</qs:slideIndex>
    <qs:title>Prämissen</qs:title>
    <qs:navText/>
    <qs:number>1.</qs:number>
    <qs:position>1</qs:position>
    <qs:level>0</qs:level>
  </qs:chapter>
  <qs:chapter>
    <qs:id>0</qs:id>
    <qs:pageNr>0</qs:pageNr>
    <qs:slideIndex>0</qs:slideIndex>
    <qs:title>Preis</qs:title>
    <qs:navText/>
    <qs:number>2.</qs:number>
    <qs:position>2</qs:position>
    <qs:level>0</qs:level>
  </qs:chapter>
  <qs:chapter>
    <qs:id>0</qs:id>
    <qs:pageNr>0</qs:pageNr>
    <qs:slideIndex>0</qs:slideIndex>
    <qs:title>Volumen</qs:title>
    <qs:navText/>
    <qs:number>3.</qs:number>
    <qs:position>3</qs:position>
    <qs:level>0</qs:level>
  </qs:chapter>
  <qs:chapter>
    <qs:id>0</qs:id>
    <qs:pageNr>0</qs:pageNr>
    <qs:slideIndex>0</qs:slideIndex>
    <qs:title>Backup</qs:title>
    <qs:navText/>
    <qs:number>4.</qs:number>
    <qs:position>4</qs:position>
    <qs:level>0</qs:level>
  </qs:chapter>
</qs:outline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C754765E4CA44FAF9A5675DE596CE6" ma:contentTypeVersion="18" ma:contentTypeDescription="Create a new document." ma:contentTypeScope="" ma:versionID="3918ab5a477853ffcb53b340e2d505ff">
  <xsd:schema xmlns:xsd="http://www.w3.org/2001/XMLSchema" xmlns:xs="http://www.w3.org/2001/XMLSchema" xmlns:p="http://schemas.microsoft.com/office/2006/metadata/properties" xmlns:ns2="4033fdaf-3826-470a-b37b-d5b85e94670b" xmlns:ns3="db3b9337-e7d5-4ffb-b2f1-83b5bd9fe4c7" targetNamespace="http://schemas.microsoft.com/office/2006/metadata/properties" ma:root="true" ma:fieldsID="0f4b65ad957c9037bb25172e346c159e" ns2:_="" ns3:_="">
    <xsd:import namespace="4033fdaf-3826-470a-b37b-d5b85e94670b"/>
    <xsd:import namespace="db3b9337-e7d5-4ffb-b2f1-83b5bd9fe4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3:i0f84bba906045b4af568ee102a52dcb" minOccurs="0"/>
                <xsd:element ref="ns3:TaxCatchAll" minOccurs="0"/>
                <xsd:element ref="ns3:RevIMDeletionDate" minOccurs="0"/>
                <xsd:element ref="ns3:RevIMEventDate" minOccurs="0"/>
                <xsd:element ref="ns3:RevIMComments" minOccurs="0"/>
                <xsd:element ref="ns3:RevIMDocumentOwner" minOccurs="0"/>
                <xsd:element ref="ns3:RevIMExte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3fdaf-3826-470a-b37b-d5b85e946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b9337-e7d5-4ffb-b2f1-83b5bd9fe4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i0f84bba906045b4af568ee102a52dcb" ma:index="19" ma:taxonomy="true" ma:internalName="i0f84bba906045b4af568ee102a52dcb" ma:taxonomyFieldName="RevIMBCS" ma:displayName="CSD Class" ma:indexed="true" ma:readOnly="true" ma:default="1;#0.2 Working documents|860f14b0-beae-495c-93e3-3187f714d4fc" ma:fieldId="{20f84bba-9060-45b4-af56-8ee102a52dcb}" ma:sspId="11f93a7e-e8d8-45f1-8a13-907dadde1127" ma:termSetId="b795bf2d-8abe-423c-bac8-6c6bed63d3a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48ec2019-fdb0-45b2-88de-ed6816c8224d}" ma:internalName="TaxCatchAll" ma:showField="CatchAllData" ma:web="db3b9337-e7d5-4ffb-b2f1-83b5bd9fe4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vIMDeletionDate" ma:index="21" nillable="true" ma:displayName="Deletion Date" ma:description="Deletion Date" ma:format="DateOnly" ma:internalName="RevIMDeletionDate" ma:readOnly="true">
      <xsd:simpleType>
        <xsd:restriction base="dms:DateTime"/>
      </xsd:simpleType>
    </xsd:element>
    <xsd:element name="RevIMEventDate" ma:index="22" nillable="true" ma:displayName="Event Date" ma:description="Event Date" ma:format="DateOnly" ma:internalName="RevIMEventDate" ma:readOnly="true">
      <xsd:simpleType>
        <xsd:restriction base="dms:DateTime"/>
      </xsd:simpleType>
    </xsd:element>
    <xsd:element name="RevIMComments" ma:index="23" nillable="true" ma:displayName="Event Comment" ma:internalName="RevIMComments" ma:readOnly="true">
      <xsd:simpleType>
        <xsd:restriction base="dms:Note">
          <xsd:maxLength value="255"/>
        </xsd:restriction>
      </xsd:simpleType>
    </xsd:element>
    <xsd:element name="RevIMDocumentOwner" ma:index="24" nillable="true" ma:displayName="Document Owner" ma:list="UserInfo" ma:internalName="RevIM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MExtends" ma:index="25" nillable="true" ma:displayName="RevIMExtends" ma:hidden="true" ma:internalName="RevIMExtend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MDocumentOwner xmlns="db3b9337-e7d5-4ffb-b2f1-83b5bd9fe4c7">
      <UserInfo>
        <DisplayName/>
        <AccountId xsi:nil="true"/>
        <AccountType/>
      </UserInfo>
    </RevIMDocumentOwner>
    <TaxCatchAll xmlns="db3b9337-e7d5-4ffb-b2f1-83b5bd9fe4c7">
      <Value>1</Value>
    </TaxCatchAll>
    <i0f84bba906045b4af568ee102a52dcb xmlns="db3b9337-e7d5-4ffb-b2f1-83b5bd9fe4c7">
      <Terms xmlns="http://schemas.microsoft.com/office/infopath/2007/PartnerControls">
        <TermInfo xmlns="http://schemas.microsoft.com/office/infopath/2007/PartnerControls">
          <TermName xmlns="http://schemas.microsoft.com/office/infopath/2007/PartnerControls">0.2 Working documents</TermName>
          <TermId xmlns="http://schemas.microsoft.com/office/infopath/2007/PartnerControls">860f14b0-beae-495c-93e3-3187f714d4fc</TermId>
        </TermInfo>
      </Terms>
    </i0f84bba906045b4af568ee102a52dcb>
    <RevIMEventDate xmlns="db3b9337-e7d5-4ffb-b2f1-83b5bd9fe4c7" xsi:nil="true"/>
    <RevIMComments xmlns="db3b9337-e7d5-4ffb-b2f1-83b5bd9fe4c7" xsi:nil="true"/>
    <RevIMDeletionDate xmlns="db3b9337-e7d5-4ffb-b2f1-83b5bd9fe4c7">2026-04-27T11:27:22+00:00</RevIMDeletionDate>
    <RevIMExtends xmlns="db3b9337-e7d5-4ffb-b2f1-83b5bd9fe4c7">{"KSUClass":"860f14b0-beae-495c-93e3-3187f714d4fc"}</RevIMExtends>
    <SharedWithUsers xmlns="db3b9337-e7d5-4ffb-b2f1-83b5bd9fe4c7">
      <UserInfo>
        <DisplayName>Oettel, Sebastian (GMF)</DisplayName>
        <AccountId>9</AccountId>
        <AccountType/>
      </UserInfo>
      <UserInfo>
        <DisplayName>Reich, Konstantin (GGP)</DisplayName>
        <AccountId>25</AccountId>
        <AccountType/>
      </UserInfo>
    </SharedWithUsers>
  </documentManagement>
</p:properties>
</file>

<file path=customXml/item5.xml><?xml version="1.0" encoding="utf-8"?>
<PorscheTools xmlns:xsi="http://www.w3.org/2001/XMLSchema-instance" xmlns:xsd="http://www.w3.org/2001/XMLSchema" xmlns="urn:strategyCompass:quickSlide:porsche:porschetoolssettings">
  <Author/>
  <Department>GMF</Department>
  <PageNumbers>false</PageNumbers>
  <UseCreationDate>false</UseCreationDate>
  <UseModifiedDate>false</UseModifiedDate>
  <CreationDate>637358410972229524</CreationDate>
  <ModifiedDate>637358410972229524</ModifiedDate>
  <DateFormat>dd.MM.yyyy</DateFormat>
  <UseDocumentname>false</UseDocumentname>
  <PresentationLanguageID>1031</PresentationLanguageID>
  <MasterLanguageID>1031</MasterLanguageID>
</PorscheTools>
</file>

<file path=customXml/itemProps1.xml><?xml version="1.0" encoding="utf-8"?>
<ds:datastoreItem xmlns:ds="http://schemas.openxmlformats.org/officeDocument/2006/customXml" ds:itemID="{621212B5-34AF-4853-93FA-E7C24357D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B4D526-4518-47DB-99C2-1B5BEC8CD1EC}">
  <ds:schemaRefs>
    <ds:schemaRef ds:uri="urn:strategyCompass:quickSlide:basic:outline:2014"/>
  </ds:schemaRefs>
</ds:datastoreItem>
</file>

<file path=customXml/itemProps3.xml><?xml version="1.0" encoding="utf-8"?>
<ds:datastoreItem xmlns:ds="http://schemas.openxmlformats.org/officeDocument/2006/customXml" ds:itemID="{C90B7F3F-0A0B-4B65-BAFC-BC120375DF82}">
  <ds:schemaRefs>
    <ds:schemaRef ds:uri="4033fdaf-3826-470a-b37b-d5b85e94670b"/>
    <ds:schemaRef ds:uri="db3b9337-e7d5-4ffb-b2f1-83b5bd9fe4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7D0ABE8-6B0B-46F4-8FB0-A8FE487346C2}">
  <ds:schemaRefs>
    <ds:schemaRef ds:uri="http://purl.org/dc/elements/1.1/"/>
    <ds:schemaRef ds:uri="http://schemas.microsoft.com/office/2006/documentManagement/types"/>
    <ds:schemaRef ds:uri="http://purl.org/dc/terms/"/>
    <ds:schemaRef ds:uri="db3b9337-e7d5-4ffb-b2f1-83b5bd9fe4c7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033fdaf-3826-470a-b37b-d5b85e94670b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743C7C13-A91C-4F32-95C4-9A4FD867AA1F}">
  <ds:schemaRefs>
    <ds:schemaRef ds:uri="http://www.w3.org/2001/XMLSchema"/>
    <ds:schemaRef ds:uri="urn:strategyCompass:quickSlide:porsche:porschetoolssetting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PORSCHE_Template_DE</Template>
  <TotalTime>0</TotalTime>
  <Words>112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Porsche Next TT</vt:lpstr>
      <vt:lpstr>Symbol</vt:lpstr>
      <vt:lpstr>VWAG TheSans</vt:lpstr>
      <vt:lpstr>PORSCHE_DE</vt:lpstr>
      <vt:lpstr>Master</vt:lpstr>
      <vt:lpstr>think-cell Folie</vt:lpstr>
      <vt:lpstr>PowerPoint-Präsentation</vt:lpstr>
    </vt:vector>
  </TitlesOfParts>
  <Company>VOLKSWAGEN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VMS</dc:title>
  <dc:creator>kevin.fleischhauer@porsche.de;sebastian.oettel@porsche.de</dc:creator>
  <cp:keywords>VMS</cp:keywords>
  <cp:lastModifiedBy>Doering, Oliver (FOD)</cp:lastModifiedBy>
  <cp:revision>347</cp:revision>
  <cp:lastPrinted>2023-10-31T08:36:31Z</cp:lastPrinted>
  <dcterms:created xsi:type="dcterms:W3CDTF">2020-09-16T06:18:15Z</dcterms:created>
  <dcterms:modified xsi:type="dcterms:W3CDTF">2023-11-01T09:16:49Z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vIMBCS">
    <vt:lpwstr>1;#0.2 Working documents|860f14b0-beae-495c-93e3-3187f714d4fc</vt:lpwstr>
  </property>
  <property fmtid="{D5CDD505-2E9C-101B-9397-08002B2CF9AE}" pid="3" name="ContentTypeId">
    <vt:lpwstr>0x01010072C754765E4CA44FAF9A5675DE596CE6</vt:lpwstr>
  </property>
</Properties>
</file>